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6"/>
  </p:notesMasterIdLst>
  <p:sldIdLst>
    <p:sldId id="256" r:id="rId5"/>
    <p:sldId id="289" r:id="rId6"/>
    <p:sldId id="291" r:id="rId7"/>
    <p:sldId id="327" r:id="rId8"/>
    <p:sldId id="337" r:id="rId9"/>
    <p:sldId id="338" r:id="rId10"/>
    <p:sldId id="351" r:id="rId11"/>
    <p:sldId id="339" r:id="rId12"/>
    <p:sldId id="295" r:id="rId13"/>
    <p:sldId id="296" r:id="rId14"/>
    <p:sldId id="340" r:id="rId15"/>
    <p:sldId id="341" r:id="rId16"/>
    <p:sldId id="297" r:id="rId17"/>
    <p:sldId id="302" r:id="rId18"/>
    <p:sldId id="303" r:id="rId19"/>
    <p:sldId id="304" r:id="rId20"/>
    <p:sldId id="305" r:id="rId21"/>
    <p:sldId id="342" r:id="rId22"/>
    <p:sldId id="343" r:id="rId23"/>
    <p:sldId id="344" r:id="rId24"/>
    <p:sldId id="345" r:id="rId25"/>
    <p:sldId id="346" r:id="rId26"/>
    <p:sldId id="347" r:id="rId27"/>
    <p:sldId id="333" r:id="rId28"/>
    <p:sldId id="306" r:id="rId29"/>
    <p:sldId id="307" r:id="rId30"/>
    <p:sldId id="308" r:id="rId31"/>
    <p:sldId id="334" r:id="rId32"/>
    <p:sldId id="322" r:id="rId33"/>
    <p:sldId id="323" r:id="rId34"/>
    <p:sldId id="260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31" autoAdjust="0"/>
    <p:restoredTop sz="94651"/>
  </p:normalViewPr>
  <p:slideViewPr>
    <p:cSldViewPr snapToGrid="0" snapToObjects="1">
      <p:cViewPr varScale="1">
        <p:scale>
          <a:sx n="74" d="100"/>
          <a:sy n="74" d="100"/>
        </p:scale>
        <p:origin x="912" y="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798C2-60CC-4125-A476-A0FCC5ABEA8C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B1264-E2D9-4D3A-B36E-FEBD81AD2BA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5/15/2025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597819"/>
            <a:ext cx="8162926" cy="1272972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chemeClr val="bg1"/>
                </a:solidFill>
              </a:rPr>
              <a:t>Web Service and Database Handling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part 2  parameters and Nested JSON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5145" y="3468832"/>
            <a:ext cx="3962400" cy="1103168"/>
          </a:xfrm>
        </p:spPr>
        <p:txBody>
          <a:bodyPr>
            <a:noAutofit/>
          </a:bodyPr>
          <a:lstStyle/>
          <a:p>
            <a:pPr algn="l"/>
            <a:r>
              <a:rPr lang="en-US" sz="1600" dirty="0">
                <a:solidFill>
                  <a:srgbClr val="FFFFFF"/>
                </a:solidFill>
              </a:rPr>
              <a:t>Week 9</a:t>
            </a:r>
          </a:p>
          <a:p>
            <a:pPr algn="l"/>
            <a:r>
              <a:rPr lang="en-US" sz="1600" dirty="0">
                <a:solidFill>
                  <a:srgbClr val="C6D9F1"/>
                </a:solidFill>
              </a:rPr>
              <a:t>Program </a:t>
            </a:r>
            <a:r>
              <a:rPr lang="en-US" sz="1600" dirty="0" err="1">
                <a:solidFill>
                  <a:srgbClr val="C6D9F1"/>
                </a:solidFill>
              </a:rPr>
              <a:t>Studi</a:t>
            </a:r>
            <a:r>
              <a:rPr lang="en-US" sz="1600" dirty="0">
                <a:solidFill>
                  <a:srgbClr val="C6D9F1"/>
                </a:solidFill>
              </a:rPr>
              <a:t> </a:t>
            </a:r>
            <a:r>
              <a:rPr lang="en-US" sz="1600" dirty="0" err="1">
                <a:solidFill>
                  <a:srgbClr val="C6D9F1"/>
                </a:solidFill>
              </a:rPr>
              <a:t>Teknik</a:t>
            </a:r>
            <a:r>
              <a:rPr lang="en-US" sz="1600" dirty="0">
                <a:solidFill>
                  <a:srgbClr val="C6D9F1"/>
                </a:solidFill>
              </a:rPr>
              <a:t> </a:t>
            </a:r>
            <a:r>
              <a:rPr lang="en-US" sz="1600" dirty="0" err="1">
                <a:solidFill>
                  <a:srgbClr val="C6D9F1"/>
                </a:solidFill>
              </a:rPr>
              <a:t>Informatika</a:t>
            </a:r>
            <a:endParaRPr lang="en-US" sz="1600" dirty="0">
              <a:solidFill>
                <a:srgbClr val="C6D9F1"/>
              </a:solidFill>
            </a:endParaRPr>
          </a:p>
          <a:p>
            <a:pPr algn="l"/>
            <a:r>
              <a:rPr lang="en-US" sz="1600" dirty="0" err="1">
                <a:solidFill>
                  <a:srgbClr val="C6D9F1"/>
                </a:solidFill>
              </a:rPr>
              <a:t>Fakultas</a:t>
            </a:r>
            <a:r>
              <a:rPr lang="en-US" sz="1600" dirty="0">
                <a:solidFill>
                  <a:srgbClr val="C6D9F1"/>
                </a:solidFill>
              </a:rPr>
              <a:t> </a:t>
            </a:r>
            <a:r>
              <a:rPr lang="en-US" sz="1600" dirty="0" err="1">
                <a:solidFill>
                  <a:srgbClr val="C6D9F1"/>
                </a:solidFill>
              </a:rPr>
              <a:t>Teknik</a:t>
            </a:r>
            <a:r>
              <a:rPr lang="en-US" sz="1600" dirty="0">
                <a:solidFill>
                  <a:srgbClr val="C6D9F1"/>
                </a:solidFill>
              </a:rPr>
              <a:t> – Universitas Surabaya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799" y="1166090"/>
            <a:ext cx="5721927" cy="46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</a:rPr>
              <a:t>Emerging Technology : Flutter</a:t>
            </a:r>
          </a:p>
        </p:txBody>
      </p:sp>
    </p:spTree>
    <p:extLst>
      <p:ext uri="{BB962C8B-B14F-4D97-AF65-F5344CB8AC3E}">
        <p14:creationId xmlns:p14="http://schemas.microsoft.com/office/powerpoint/2010/main" val="210487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77174F-88E4-E24D-B780-A1974B685E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229600" cy="57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rgbClr val="000090"/>
                </a:solidFill>
              </a:rPr>
              <a:t>Database Preparation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202F5E-8D77-5F4A-9821-3CEB1DCA4540}"/>
              </a:ext>
            </a:extLst>
          </p:cNvPr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utoShape 4" descr="Google's Flutter framework spreads its wings and goes multi-platform |  TechCrunch">
            <a:extLst>
              <a:ext uri="{FF2B5EF4-FFF2-40B4-BE49-F238E27FC236}">
                <a16:creationId xmlns:a16="http://schemas.microsoft.com/office/drawing/2014/main" id="{0F39E9A2-4CEC-AB47-A742-0CF789A100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872373-E6A5-9D47-9EF5-669E7D9461FF}"/>
              </a:ext>
            </a:extLst>
          </p:cNvPr>
          <p:cNvSpPr/>
          <p:nvPr/>
        </p:nvSpPr>
        <p:spPr>
          <a:xfrm>
            <a:off x="307975" y="993548"/>
            <a:ext cx="8229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/>
              <a:t>For the second example, we will fix our login screen which we built in previous weeks when we study about shared preferences. </a:t>
            </a:r>
          </a:p>
          <a:p>
            <a:endParaRPr lang="en-ID" dirty="0"/>
          </a:p>
          <a:p>
            <a:r>
              <a:rPr lang="en-ID" dirty="0"/>
              <a:t>We will use </a:t>
            </a:r>
            <a:r>
              <a:rPr lang="en-ID" dirty="0" err="1"/>
              <a:t>master_user</a:t>
            </a:r>
            <a:r>
              <a:rPr lang="en-ID" dirty="0"/>
              <a:t> table which already in our database.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48107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77174F-88E4-E24D-B780-A1974B685E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229600" cy="57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rgbClr val="000090"/>
                </a:solidFill>
              </a:rPr>
              <a:t>Prepare the web service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202F5E-8D77-5F4A-9821-3CEB1DCA4540}"/>
              </a:ext>
            </a:extLst>
          </p:cNvPr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utoShape 4" descr="Google's Flutter framework spreads its wings and goes multi-platform |  TechCrunch">
            <a:extLst>
              <a:ext uri="{FF2B5EF4-FFF2-40B4-BE49-F238E27FC236}">
                <a16:creationId xmlns:a16="http://schemas.microsoft.com/office/drawing/2014/main" id="{0F39E9A2-4CEC-AB47-A742-0CF789A100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872373-E6A5-9D47-9EF5-669E7D9461FF}"/>
              </a:ext>
            </a:extLst>
          </p:cNvPr>
          <p:cNvSpPr/>
          <p:nvPr/>
        </p:nvSpPr>
        <p:spPr>
          <a:xfrm>
            <a:off x="307975" y="993548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/>
              <a:t>Create a web service to handle login. For example </a:t>
            </a:r>
            <a:r>
              <a:rPr lang="en-ID" dirty="0" err="1"/>
              <a:t>login.php</a:t>
            </a:r>
            <a:endParaRPr lang="en-ID" dirty="0"/>
          </a:p>
          <a:p>
            <a:endParaRPr lang="en-ID" dirty="0"/>
          </a:p>
          <a:p>
            <a:endParaRPr lang="en-ID" dirty="0"/>
          </a:p>
          <a:p>
            <a:endParaRPr lang="en-ID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F72CD5-EF86-5047-B621-80ED582BB9F4}"/>
              </a:ext>
            </a:extLst>
          </p:cNvPr>
          <p:cNvSpPr/>
          <p:nvPr/>
        </p:nvSpPr>
        <p:spPr>
          <a:xfrm>
            <a:off x="460375" y="1749274"/>
            <a:ext cx="783823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/>
              <a:t>//write after connection initiation</a:t>
            </a:r>
          </a:p>
          <a:p>
            <a:r>
              <a:rPr lang="en-ID" sz="1400" dirty="0">
                <a:solidFill>
                  <a:srgbClr val="FF0000"/>
                </a:solidFill>
              </a:rPr>
              <a:t>extract($_POST);</a:t>
            </a:r>
          </a:p>
          <a:p>
            <a:r>
              <a:rPr lang="en-ID" sz="1400" dirty="0">
                <a:solidFill>
                  <a:srgbClr val="FF0000"/>
                </a:solidFill>
              </a:rPr>
              <a:t>$</a:t>
            </a:r>
            <a:r>
              <a:rPr lang="en-ID" sz="1400" dirty="0" err="1">
                <a:solidFill>
                  <a:srgbClr val="FF0000"/>
                </a:solidFill>
              </a:rPr>
              <a:t>sql</a:t>
            </a:r>
            <a:r>
              <a:rPr lang="en-ID" sz="1400" dirty="0">
                <a:solidFill>
                  <a:srgbClr val="FF0000"/>
                </a:solidFill>
              </a:rPr>
              <a:t> = "SELECT * FROM </a:t>
            </a:r>
            <a:r>
              <a:rPr lang="en-ID" sz="1400" dirty="0" err="1">
                <a:solidFill>
                  <a:srgbClr val="FF0000"/>
                </a:solidFill>
              </a:rPr>
              <a:t>master_user</a:t>
            </a:r>
            <a:r>
              <a:rPr lang="en-ID" sz="1400" dirty="0">
                <a:solidFill>
                  <a:srgbClr val="FF0000"/>
                </a:solidFill>
              </a:rPr>
              <a:t> where </a:t>
            </a:r>
            <a:r>
              <a:rPr lang="en-ID" sz="1400" dirty="0" err="1">
                <a:solidFill>
                  <a:srgbClr val="FF0000"/>
                </a:solidFill>
              </a:rPr>
              <a:t>user_id</a:t>
            </a:r>
            <a:r>
              <a:rPr lang="en-ID" sz="1400" dirty="0">
                <a:solidFill>
                  <a:srgbClr val="FF0000"/>
                </a:solidFill>
              </a:rPr>
              <a:t>=? and </a:t>
            </a:r>
            <a:r>
              <a:rPr lang="en-ID" sz="1400" dirty="0" err="1">
                <a:solidFill>
                  <a:srgbClr val="FF0000"/>
                </a:solidFill>
              </a:rPr>
              <a:t>user_password</a:t>
            </a:r>
            <a:r>
              <a:rPr lang="en-ID" sz="1400" dirty="0">
                <a:solidFill>
                  <a:srgbClr val="FF0000"/>
                </a:solidFill>
              </a:rPr>
              <a:t>=?";</a:t>
            </a:r>
          </a:p>
          <a:p>
            <a:r>
              <a:rPr lang="en-ID" sz="1400" dirty="0">
                <a:solidFill>
                  <a:srgbClr val="FF0000"/>
                </a:solidFill>
              </a:rPr>
              <a:t>$</a:t>
            </a:r>
            <a:r>
              <a:rPr lang="en-ID" sz="1400" dirty="0" err="1">
                <a:solidFill>
                  <a:srgbClr val="FF0000"/>
                </a:solidFill>
              </a:rPr>
              <a:t>stmt</a:t>
            </a:r>
            <a:r>
              <a:rPr lang="en-ID" sz="1400" dirty="0">
                <a:solidFill>
                  <a:srgbClr val="FF0000"/>
                </a:solidFill>
              </a:rPr>
              <a:t> = $conn-&gt;prepare($</a:t>
            </a:r>
            <a:r>
              <a:rPr lang="en-ID" sz="1400" dirty="0" err="1">
                <a:solidFill>
                  <a:srgbClr val="FF0000"/>
                </a:solidFill>
              </a:rPr>
              <a:t>sql</a:t>
            </a:r>
            <a:r>
              <a:rPr lang="en-ID" sz="1400" dirty="0">
                <a:solidFill>
                  <a:srgbClr val="FF0000"/>
                </a:solidFill>
              </a:rPr>
              <a:t>);</a:t>
            </a:r>
          </a:p>
          <a:p>
            <a:r>
              <a:rPr lang="en-ID" sz="1400" dirty="0">
                <a:solidFill>
                  <a:srgbClr val="FF0000"/>
                </a:solidFill>
              </a:rPr>
              <a:t>$</a:t>
            </a:r>
            <a:r>
              <a:rPr lang="en-ID" sz="1400" dirty="0" err="1">
                <a:solidFill>
                  <a:srgbClr val="FF0000"/>
                </a:solidFill>
              </a:rPr>
              <a:t>stmt</a:t>
            </a:r>
            <a:r>
              <a:rPr lang="en-ID" sz="1400" dirty="0">
                <a:solidFill>
                  <a:srgbClr val="FF0000"/>
                </a:solidFill>
              </a:rPr>
              <a:t>-&gt;</a:t>
            </a:r>
            <a:r>
              <a:rPr lang="en-ID" sz="1400" dirty="0" err="1">
                <a:solidFill>
                  <a:srgbClr val="FF0000"/>
                </a:solidFill>
              </a:rPr>
              <a:t>bind_param</a:t>
            </a:r>
            <a:r>
              <a:rPr lang="en-ID" sz="1400" dirty="0">
                <a:solidFill>
                  <a:srgbClr val="FF0000"/>
                </a:solidFill>
              </a:rPr>
              <a:t>("ss",$user_id,$</a:t>
            </a:r>
            <a:r>
              <a:rPr lang="en-ID" sz="1400" dirty="0" err="1">
                <a:solidFill>
                  <a:srgbClr val="FF0000"/>
                </a:solidFill>
              </a:rPr>
              <a:t>user_password</a:t>
            </a:r>
            <a:r>
              <a:rPr lang="en-ID" sz="1400" dirty="0">
                <a:solidFill>
                  <a:srgbClr val="FF0000"/>
                </a:solidFill>
              </a:rPr>
              <a:t>);</a:t>
            </a:r>
          </a:p>
          <a:p>
            <a:r>
              <a:rPr lang="en-ID" sz="1400" dirty="0">
                <a:solidFill>
                  <a:srgbClr val="FF0000"/>
                </a:solidFill>
              </a:rPr>
              <a:t>$</a:t>
            </a:r>
            <a:r>
              <a:rPr lang="en-ID" sz="1400" dirty="0" err="1">
                <a:solidFill>
                  <a:srgbClr val="FF0000"/>
                </a:solidFill>
              </a:rPr>
              <a:t>stmt</a:t>
            </a:r>
            <a:r>
              <a:rPr lang="en-ID" sz="1400" dirty="0">
                <a:solidFill>
                  <a:srgbClr val="FF0000"/>
                </a:solidFill>
              </a:rPr>
              <a:t>-&gt;execute();</a:t>
            </a:r>
          </a:p>
          <a:p>
            <a:r>
              <a:rPr lang="en-ID" sz="1400" dirty="0">
                <a:solidFill>
                  <a:srgbClr val="FF0000"/>
                </a:solidFill>
              </a:rPr>
              <a:t>$result = $</a:t>
            </a:r>
            <a:r>
              <a:rPr lang="en-ID" sz="1400" dirty="0" err="1">
                <a:solidFill>
                  <a:srgbClr val="FF0000"/>
                </a:solidFill>
              </a:rPr>
              <a:t>stmt</a:t>
            </a:r>
            <a:r>
              <a:rPr lang="en-ID" sz="1400" dirty="0">
                <a:solidFill>
                  <a:srgbClr val="FF0000"/>
                </a:solidFill>
              </a:rPr>
              <a:t>-&gt;</a:t>
            </a:r>
            <a:r>
              <a:rPr lang="en-ID" sz="1400" dirty="0" err="1">
                <a:solidFill>
                  <a:srgbClr val="FF0000"/>
                </a:solidFill>
              </a:rPr>
              <a:t>get_result</a:t>
            </a:r>
            <a:r>
              <a:rPr lang="en-ID" sz="1400" dirty="0">
                <a:solidFill>
                  <a:srgbClr val="FF0000"/>
                </a:solidFill>
              </a:rPr>
              <a:t>();</a:t>
            </a:r>
          </a:p>
          <a:p>
            <a:r>
              <a:rPr lang="en-ID" sz="1400" dirty="0">
                <a:solidFill>
                  <a:srgbClr val="FF0000"/>
                </a:solidFill>
              </a:rPr>
              <a:t>if ($result-&gt;</a:t>
            </a:r>
            <a:r>
              <a:rPr lang="en-ID" sz="1400" dirty="0" err="1">
                <a:solidFill>
                  <a:srgbClr val="FF0000"/>
                </a:solidFill>
              </a:rPr>
              <a:t>num_rows</a:t>
            </a:r>
            <a:r>
              <a:rPr lang="en-ID" sz="1400" dirty="0">
                <a:solidFill>
                  <a:srgbClr val="FF0000"/>
                </a:solidFill>
              </a:rPr>
              <a:t> &gt; 0) {</a:t>
            </a:r>
          </a:p>
          <a:p>
            <a:r>
              <a:rPr lang="en-ID" sz="1400" dirty="0">
                <a:solidFill>
                  <a:srgbClr val="FF0000"/>
                </a:solidFill>
              </a:rPr>
              <a:t>$r=</a:t>
            </a:r>
            <a:r>
              <a:rPr lang="en-ID" sz="1400" dirty="0" err="1">
                <a:solidFill>
                  <a:srgbClr val="FF0000"/>
                </a:solidFill>
              </a:rPr>
              <a:t>mysqli_fetch_assoc</a:t>
            </a:r>
            <a:r>
              <a:rPr lang="en-ID" sz="1400" dirty="0">
                <a:solidFill>
                  <a:srgbClr val="FF0000"/>
                </a:solidFill>
              </a:rPr>
              <a:t>($result);</a:t>
            </a:r>
          </a:p>
          <a:p>
            <a:r>
              <a:rPr lang="en-ID" sz="1400" dirty="0">
                <a:solidFill>
                  <a:srgbClr val="FF0000"/>
                </a:solidFill>
              </a:rPr>
              <a:t>$</a:t>
            </a:r>
            <a:r>
              <a:rPr lang="en-ID" sz="1400" dirty="0" err="1">
                <a:solidFill>
                  <a:srgbClr val="FF0000"/>
                </a:solidFill>
              </a:rPr>
              <a:t>arr</a:t>
            </a:r>
            <a:r>
              <a:rPr lang="en-ID" sz="1400" dirty="0">
                <a:solidFill>
                  <a:srgbClr val="FF0000"/>
                </a:solidFill>
              </a:rPr>
              <a:t>=["result"=&gt;"success","</a:t>
            </a:r>
            <a:r>
              <a:rPr lang="en-ID" sz="1400" dirty="0" err="1">
                <a:solidFill>
                  <a:srgbClr val="FF0000"/>
                </a:solidFill>
              </a:rPr>
              <a:t>user_name</a:t>
            </a:r>
            <a:r>
              <a:rPr lang="en-ID" sz="1400" dirty="0">
                <a:solidFill>
                  <a:srgbClr val="FF0000"/>
                </a:solidFill>
              </a:rPr>
              <a:t>"=&gt;$r['</a:t>
            </a:r>
            <a:r>
              <a:rPr lang="en-ID" sz="1400" dirty="0" err="1">
                <a:solidFill>
                  <a:srgbClr val="FF0000"/>
                </a:solidFill>
              </a:rPr>
              <a:t>user_name</a:t>
            </a:r>
            <a:r>
              <a:rPr lang="en-ID" sz="1400" dirty="0">
                <a:solidFill>
                  <a:srgbClr val="FF0000"/>
                </a:solidFill>
              </a:rPr>
              <a:t>']];</a:t>
            </a:r>
          </a:p>
          <a:p>
            <a:r>
              <a:rPr lang="en-ID" sz="1400" dirty="0">
                <a:solidFill>
                  <a:srgbClr val="FF0000"/>
                </a:solidFill>
              </a:rPr>
              <a:t>} else {</a:t>
            </a:r>
          </a:p>
          <a:p>
            <a:r>
              <a:rPr lang="en-ID" sz="1400" dirty="0">
                <a:solidFill>
                  <a:srgbClr val="FF0000"/>
                </a:solidFill>
              </a:rPr>
              <a:t>$</a:t>
            </a:r>
            <a:r>
              <a:rPr lang="en-ID" sz="1400" dirty="0" err="1">
                <a:solidFill>
                  <a:srgbClr val="FF0000"/>
                </a:solidFill>
              </a:rPr>
              <a:t>arr</a:t>
            </a:r>
            <a:r>
              <a:rPr lang="en-ID" sz="1400" dirty="0">
                <a:solidFill>
                  <a:srgbClr val="FF0000"/>
                </a:solidFill>
              </a:rPr>
              <a:t>= ["result"=&gt;"</a:t>
            </a:r>
            <a:r>
              <a:rPr lang="en-ID" sz="1400" dirty="0" err="1">
                <a:solidFill>
                  <a:srgbClr val="FF0000"/>
                </a:solidFill>
              </a:rPr>
              <a:t>error","message</a:t>
            </a:r>
            <a:r>
              <a:rPr lang="en-ID" sz="1400" dirty="0">
                <a:solidFill>
                  <a:srgbClr val="FF0000"/>
                </a:solidFill>
              </a:rPr>
              <a:t>"=&gt;"</a:t>
            </a:r>
            <a:r>
              <a:rPr lang="en-ID" sz="1400" dirty="0" err="1">
                <a:solidFill>
                  <a:srgbClr val="FF0000"/>
                </a:solidFill>
              </a:rPr>
              <a:t>sql</a:t>
            </a:r>
            <a:r>
              <a:rPr lang="en-ID" sz="1400" dirty="0">
                <a:solidFill>
                  <a:srgbClr val="FF0000"/>
                </a:solidFill>
              </a:rPr>
              <a:t> error: $</a:t>
            </a:r>
            <a:r>
              <a:rPr lang="en-ID" sz="1400" dirty="0" err="1">
                <a:solidFill>
                  <a:srgbClr val="FF0000"/>
                </a:solidFill>
              </a:rPr>
              <a:t>sql</a:t>
            </a:r>
            <a:r>
              <a:rPr lang="en-ID" sz="1400" dirty="0">
                <a:solidFill>
                  <a:srgbClr val="FF0000"/>
                </a:solidFill>
              </a:rPr>
              <a:t>"];</a:t>
            </a:r>
          </a:p>
          <a:p>
            <a:r>
              <a:rPr lang="en-ID" sz="1400" dirty="0">
                <a:solidFill>
                  <a:srgbClr val="FF0000"/>
                </a:solidFill>
              </a:rPr>
              <a:t>}</a:t>
            </a:r>
          </a:p>
          <a:p>
            <a:r>
              <a:rPr lang="en-ID" sz="1400" dirty="0">
                <a:solidFill>
                  <a:srgbClr val="FF0000"/>
                </a:solidFill>
              </a:rPr>
              <a:t>echo </a:t>
            </a:r>
            <a:r>
              <a:rPr lang="en-ID" sz="1400" dirty="0" err="1">
                <a:solidFill>
                  <a:srgbClr val="FF0000"/>
                </a:solidFill>
              </a:rPr>
              <a:t>json_encode</a:t>
            </a:r>
            <a:r>
              <a:rPr lang="en-ID" sz="1400" dirty="0">
                <a:solidFill>
                  <a:srgbClr val="FF0000"/>
                </a:solidFill>
              </a:rPr>
              <a:t>($</a:t>
            </a:r>
            <a:r>
              <a:rPr lang="en-ID" sz="1400" dirty="0" err="1">
                <a:solidFill>
                  <a:srgbClr val="FF0000"/>
                </a:solidFill>
              </a:rPr>
              <a:t>arr</a:t>
            </a:r>
            <a:r>
              <a:rPr lang="en-ID" sz="1400" dirty="0">
                <a:solidFill>
                  <a:srgbClr val="FF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81608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77174F-88E4-E24D-B780-A1974B685E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229600" cy="576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rgbClr val="000090"/>
                </a:solidFill>
              </a:rPr>
              <a:t>Check web service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202F5E-8D77-5F4A-9821-3CEB1DCA4540}"/>
              </a:ext>
            </a:extLst>
          </p:cNvPr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utoShape 4" descr="Google's Flutter framework spreads its wings and goes multi-platform |  TechCrunch">
            <a:extLst>
              <a:ext uri="{FF2B5EF4-FFF2-40B4-BE49-F238E27FC236}">
                <a16:creationId xmlns:a16="http://schemas.microsoft.com/office/drawing/2014/main" id="{0F39E9A2-4CEC-AB47-A742-0CF789A100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5DCCF0-538E-DF45-AC39-04AB1FDC0A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71" y="741225"/>
            <a:ext cx="8403771" cy="366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65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EDDA25E-D8A5-4843-BC9A-12E209876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Update onclick login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6114CB-97A2-904D-905C-71C83330384D}"/>
              </a:ext>
            </a:extLst>
          </p:cNvPr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utoShape 4" descr="Google's Flutter framework spreads its wings and goes multi-platform |  TechCrunch">
            <a:extLst>
              <a:ext uri="{FF2B5EF4-FFF2-40B4-BE49-F238E27FC236}">
                <a16:creationId xmlns:a16="http://schemas.microsoft.com/office/drawing/2014/main" id="{EE9040F4-3F08-C747-85E7-60D958E29E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73C7E3-D58A-8849-B5F9-6D7CF60AEFD4}"/>
              </a:ext>
            </a:extLst>
          </p:cNvPr>
          <p:cNvSpPr/>
          <p:nvPr/>
        </p:nvSpPr>
        <p:spPr>
          <a:xfrm>
            <a:off x="307975" y="863752"/>
            <a:ext cx="8229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dirty="0">
                <a:solidFill>
                  <a:srgbClr val="FF0000"/>
                </a:solidFill>
              </a:rPr>
              <a:t>void </a:t>
            </a:r>
            <a:r>
              <a:rPr lang="en-ID" sz="1200" dirty="0" err="1">
                <a:solidFill>
                  <a:srgbClr val="FF0000"/>
                </a:solidFill>
              </a:rPr>
              <a:t>doLogin</a:t>
            </a:r>
            <a:r>
              <a:rPr lang="en-ID" sz="1200" dirty="0">
                <a:solidFill>
                  <a:srgbClr val="FF0000"/>
                </a:solidFill>
              </a:rPr>
              <a:t>() async {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final response = await </a:t>
            </a:r>
            <a:r>
              <a:rPr lang="en-ID" sz="1200" dirty="0" err="1">
                <a:solidFill>
                  <a:srgbClr val="FF0000"/>
                </a:solidFill>
              </a:rPr>
              <a:t>http.post</a:t>
            </a:r>
            <a:r>
              <a:rPr lang="en-ID" sz="1200" dirty="0">
                <a:solidFill>
                  <a:srgbClr val="FF0000"/>
                </a:solidFill>
              </a:rPr>
              <a:t>(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    </a:t>
            </a:r>
            <a:r>
              <a:rPr lang="en-ID" sz="1200" dirty="0" err="1">
                <a:solidFill>
                  <a:srgbClr val="FF0000"/>
                </a:solidFill>
              </a:rPr>
              <a:t>Uri.parse</a:t>
            </a:r>
            <a:r>
              <a:rPr lang="en-ID" sz="1200" dirty="0">
                <a:solidFill>
                  <a:srgbClr val="FF0000"/>
                </a:solidFill>
              </a:rPr>
              <a:t>("https://ubaya.xyz/flutter/[NRP]/login.php"),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    body: {'</a:t>
            </a:r>
            <a:r>
              <a:rPr lang="en-ID" sz="1200" dirty="0" err="1">
                <a:solidFill>
                  <a:srgbClr val="FF0000"/>
                </a:solidFill>
              </a:rPr>
              <a:t>user_id</a:t>
            </a:r>
            <a:r>
              <a:rPr lang="en-ID" sz="1200" dirty="0">
                <a:solidFill>
                  <a:srgbClr val="FF0000"/>
                </a:solidFill>
              </a:rPr>
              <a:t>': _</a:t>
            </a:r>
            <a:r>
              <a:rPr lang="en-ID" sz="1200" dirty="0" err="1">
                <a:solidFill>
                  <a:srgbClr val="FF0000"/>
                </a:solidFill>
              </a:rPr>
              <a:t>user_id</a:t>
            </a:r>
            <a:r>
              <a:rPr lang="en-ID" sz="1200" dirty="0">
                <a:solidFill>
                  <a:srgbClr val="FF0000"/>
                </a:solidFill>
              </a:rPr>
              <a:t>, '</a:t>
            </a:r>
            <a:r>
              <a:rPr lang="en-ID" sz="1200" dirty="0" err="1">
                <a:solidFill>
                  <a:srgbClr val="FF0000"/>
                </a:solidFill>
              </a:rPr>
              <a:t>user_password</a:t>
            </a:r>
            <a:r>
              <a:rPr lang="en-ID" sz="1200" dirty="0">
                <a:solidFill>
                  <a:srgbClr val="FF0000"/>
                </a:solidFill>
              </a:rPr>
              <a:t>': _</a:t>
            </a:r>
            <a:r>
              <a:rPr lang="en-ID" sz="1200" dirty="0" err="1">
                <a:solidFill>
                  <a:srgbClr val="FF0000"/>
                </a:solidFill>
              </a:rPr>
              <a:t>user_password</a:t>
            </a:r>
            <a:r>
              <a:rPr lang="en-ID" sz="1200" dirty="0">
                <a:solidFill>
                  <a:srgbClr val="FF0000"/>
                </a:solidFill>
              </a:rPr>
              <a:t>});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if (</a:t>
            </a:r>
            <a:r>
              <a:rPr lang="en-ID" sz="1200" dirty="0" err="1">
                <a:solidFill>
                  <a:srgbClr val="FF0000"/>
                </a:solidFill>
              </a:rPr>
              <a:t>response.statusCode</a:t>
            </a:r>
            <a:r>
              <a:rPr lang="en-ID" sz="1200" dirty="0">
                <a:solidFill>
                  <a:srgbClr val="FF0000"/>
                </a:solidFill>
              </a:rPr>
              <a:t> == 200) {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  Map json = </a:t>
            </a:r>
            <a:r>
              <a:rPr lang="en-ID" sz="1200" dirty="0" err="1">
                <a:solidFill>
                  <a:srgbClr val="FF0000"/>
                </a:solidFill>
              </a:rPr>
              <a:t>jsonDecode</a:t>
            </a:r>
            <a:r>
              <a:rPr lang="en-ID" sz="1200" dirty="0">
                <a:solidFill>
                  <a:srgbClr val="FF0000"/>
                </a:solidFill>
              </a:rPr>
              <a:t>(</a:t>
            </a:r>
            <a:r>
              <a:rPr lang="en-ID" sz="1200" dirty="0" err="1">
                <a:solidFill>
                  <a:srgbClr val="FF0000"/>
                </a:solidFill>
              </a:rPr>
              <a:t>response.body</a:t>
            </a:r>
            <a:r>
              <a:rPr lang="en-ID" sz="1200" dirty="0">
                <a:solidFill>
                  <a:srgbClr val="FF0000"/>
                </a:solidFill>
              </a:rPr>
              <a:t>);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  if (json['result'] == 'success') {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    final </a:t>
            </a:r>
            <a:r>
              <a:rPr lang="en-ID" sz="1200" dirty="0" err="1">
                <a:solidFill>
                  <a:srgbClr val="FF0000"/>
                </a:solidFill>
              </a:rPr>
              <a:t>prefs</a:t>
            </a:r>
            <a:r>
              <a:rPr lang="en-ID" sz="1200" dirty="0">
                <a:solidFill>
                  <a:srgbClr val="FF0000"/>
                </a:solidFill>
              </a:rPr>
              <a:t> = await </a:t>
            </a:r>
            <a:r>
              <a:rPr lang="en-ID" sz="1200" dirty="0" err="1">
                <a:solidFill>
                  <a:srgbClr val="FF0000"/>
                </a:solidFill>
              </a:rPr>
              <a:t>SharedPreferences.getInstance</a:t>
            </a:r>
            <a:r>
              <a:rPr lang="en-ID" sz="1200" dirty="0">
                <a:solidFill>
                  <a:srgbClr val="FF0000"/>
                </a:solidFill>
              </a:rPr>
              <a:t>();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    </a:t>
            </a:r>
            <a:r>
              <a:rPr lang="en-ID" sz="1200" dirty="0" err="1">
                <a:solidFill>
                  <a:srgbClr val="FF0000"/>
                </a:solidFill>
              </a:rPr>
              <a:t>prefs.setString</a:t>
            </a:r>
            <a:r>
              <a:rPr lang="en-ID" sz="1200" dirty="0">
                <a:solidFill>
                  <a:srgbClr val="FF0000"/>
                </a:solidFill>
              </a:rPr>
              <a:t>("</a:t>
            </a:r>
            <a:r>
              <a:rPr lang="en-ID" sz="1200" dirty="0" err="1">
                <a:solidFill>
                  <a:srgbClr val="FF0000"/>
                </a:solidFill>
              </a:rPr>
              <a:t>user_id</a:t>
            </a:r>
            <a:r>
              <a:rPr lang="en-ID" sz="1200" dirty="0">
                <a:solidFill>
                  <a:srgbClr val="FF0000"/>
                </a:solidFill>
              </a:rPr>
              <a:t>", _</a:t>
            </a:r>
            <a:r>
              <a:rPr lang="en-ID" sz="1200" dirty="0" err="1">
                <a:solidFill>
                  <a:srgbClr val="FF0000"/>
                </a:solidFill>
              </a:rPr>
              <a:t>user_id</a:t>
            </a:r>
            <a:r>
              <a:rPr lang="en-ID" sz="1200" dirty="0">
                <a:solidFill>
                  <a:srgbClr val="FF0000"/>
                </a:solidFill>
              </a:rPr>
              <a:t>);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    </a:t>
            </a:r>
            <a:r>
              <a:rPr lang="en-ID" sz="1200" dirty="0" err="1">
                <a:solidFill>
                  <a:srgbClr val="FF0000"/>
                </a:solidFill>
              </a:rPr>
              <a:t>prefs.setString</a:t>
            </a:r>
            <a:r>
              <a:rPr lang="en-ID" sz="1200" dirty="0">
                <a:solidFill>
                  <a:srgbClr val="FF0000"/>
                </a:solidFill>
              </a:rPr>
              <a:t>("</a:t>
            </a:r>
            <a:r>
              <a:rPr lang="en-ID" sz="1200" dirty="0" err="1">
                <a:solidFill>
                  <a:srgbClr val="FF0000"/>
                </a:solidFill>
              </a:rPr>
              <a:t>user_name</a:t>
            </a:r>
            <a:r>
              <a:rPr lang="en-ID" sz="1200" dirty="0">
                <a:solidFill>
                  <a:srgbClr val="FF0000"/>
                </a:solidFill>
              </a:rPr>
              <a:t>", </a:t>
            </a:r>
            <a:r>
              <a:rPr lang="en-ID" sz="1200" dirty="0" err="1">
                <a:solidFill>
                  <a:srgbClr val="FF0000"/>
                </a:solidFill>
              </a:rPr>
              <a:t>json</a:t>
            </a:r>
            <a:r>
              <a:rPr lang="en-ID" sz="1200" dirty="0">
                <a:solidFill>
                  <a:srgbClr val="FF0000"/>
                </a:solidFill>
              </a:rPr>
              <a:t>['</a:t>
            </a:r>
            <a:r>
              <a:rPr lang="en-ID" sz="1200" dirty="0" err="1">
                <a:solidFill>
                  <a:srgbClr val="FF0000"/>
                </a:solidFill>
              </a:rPr>
              <a:t>user_name</a:t>
            </a:r>
            <a:r>
              <a:rPr lang="en-ID" sz="1200" dirty="0">
                <a:solidFill>
                  <a:srgbClr val="FF0000"/>
                </a:solidFill>
              </a:rPr>
              <a:t>']);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    main();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  } else {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    </a:t>
            </a:r>
            <a:r>
              <a:rPr lang="en-ID" sz="1200" dirty="0" err="1">
                <a:solidFill>
                  <a:srgbClr val="FF0000"/>
                </a:solidFill>
              </a:rPr>
              <a:t>setState</a:t>
            </a:r>
            <a:r>
              <a:rPr lang="en-ID" sz="1200" dirty="0">
                <a:solidFill>
                  <a:srgbClr val="FF0000"/>
                </a:solidFill>
              </a:rPr>
              <a:t>(() {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      _</a:t>
            </a:r>
            <a:r>
              <a:rPr lang="en-ID" sz="1200" dirty="0" err="1">
                <a:solidFill>
                  <a:srgbClr val="FF0000"/>
                </a:solidFill>
              </a:rPr>
              <a:t>error_login</a:t>
            </a:r>
            <a:r>
              <a:rPr lang="en-ID" sz="1200" dirty="0">
                <a:solidFill>
                  <a:srgbClr val="FF0000"/>
                </a:solidFill>
              </a:rPr>
              <a:t> = "Incorrect user or password";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    });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  }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} else {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  throw Exception('Failed to read API');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  }</a:t>
            </a:r>
          </a:p>
          <a:p>
            <a:r>
              <a:rPr lang="en-ID" sz="1200" dirty="0">
                <a:solidFill>
                  <a:srgbClr val="FF0000"/>
                </a:solidFill>
              </a:rPr>
              <a:t>  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4AE8C-C4F9-0647-B8AD-F3C4FF82FB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696" y="721406"/>
            <a:ext cx="2017510" cy="427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07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7544" y="2180036"/>
            <a:ext cx="5424055" cy="752509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MOVIE DETAIL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27907" y="2012758"/>
            <a:ext cx="1789545" cy="1391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199896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Movie Detail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457200" y="855023"/>
            <a:ext cx="8229600" cy="373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ID" sz="2400" dirty="0"/>
              <a:t>Next example for parameterized webservice: picking all fields of one record in movie table selected by certain </a:t>
            </a:r>
            <a:r>
              <a:rPr lang="en-ID" sz="2400" dirty="0" err="1"/>
              <a:t>id_movie</a:t>
            </a:r>
            <a:r>
              <a:rPr lang="en-ID" sz="2400" dirty="0"/>
              <a:t>. </a:t>
            </a:r>
          </a:p>
          <a:p>
            <a:r>
              <a:rPr lang="en-ID" sz="2400" dirty="0"/>
              <a:t>Furthermore, it will also be added with some data as a result of parent-child relation of this table </a:t>
            </a:r>
            <a:endParaRPr lang="en-ID" dirty="0"/>
          </a:p>
        </p:txBody>
      </p:sp>
      <p:sp>
        <p:nvSpPr>
          <p:cNvPr id="45060" name="AutoShape 4" descr="blob:https://web.whatsapp.com/4be9237d-cfc1-462e-ba51-978e9348df0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07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Web Service </a:t>
            </a:r>
            <a:r>
              <a:rPr lang="en-US" sz="3600" b="1" dirty="0" err="1">
                <a:solidFill>
                  <a:srgbClr val="000090"/>
                </a:solidFill>
              </a:rPr>
              <a:t>detailmovie.php</a:t>
            </a:r>
            <a:endParaRPr lang="en-US" sz="3600" b="1" dirty="0">
              <a:solidFill>
                <a:srgbClr val="00009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457200" y="771898"/>
            <a:ext cx="8686800" cy="373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ID" sz="1600" dirty="0">
                <a:solidFill>
                  <a:srgbClr val="FF0000"/>
                </a:solidFill>
              </a:rPr>
              <a:t>....</a:t>
            </a:r>
            <a:br>
              <a:rPr lang="en-ID" sz="1600" dirty="0">
                <a:solidFill>
                  <a:srgbClr val="FF0000"/>
                </a:solidFill>
              </a:rPr>
            </a:br>
            <a:r>
              <a:rPr lang="en-ID" sz="1600" dirty="0">
                <a:solidFill>
                  <a:srgbClr val="FF0000"/>
                </a:solidFill>
              </a:rPr>
              <a:t>         $id=$_POST['id']; </a:t>
            </a:r>
          </a:p>
          <a:p>
            <a:r>
              <a:rPr lang="en-ID" sz="1600" dirty="0">
                <a:solidFill>
                  <a:srgbClr val="FF0000"/>
                </a:solidFill>
              </a:rPr>
              <a:t>	$</a:t>
            </a:r>
            <a:r>
              <a:rPr lang="en-ID" sz="1600" dirty="0" err="1">
                <a:solidFill>
                  <a:srgbClr val="FF0000"/>
                </a:solidFill>
              </a:rPr>
              <a:t>sql</a:t>
            </a:r>
            <a:r>
              <a:rPr lang="en-ID" sz="1600" dirty="0">
                <a:solidFill>
                  <a:srgbClr val="FF0000"/>
                </a:solidFill>
              </a:rPr>
              <a:t> = "SELECT * FROM movie where </a:t>
            </a:r>
            <a:r>
              <a:rPr lang="en-ID" sz="1600" dirty="0" err="1">
                <a:solidFill>
                  <a:srgbClr val="FF0000"/>
                </a:solidFill>
              </a:rPr>
              <a:t>movie_id</a:t>
            </a:r>
            <a:r>
              <a:rPr lang="en-ID" sz="1600" dirty="0">
                <a:solidFill>
                  <a:srgbClr val="FF0000"/>
                </a:solidFill>
              </a:rPr>
              <a:t> = ? ";</a:t>
            </a:r>
          </a:p>
          <a:p>
            <a:r>
              <a:rPr lang="en-ID" sz="1600" dirty="0">
                <a:solidFill>
                  <a:srgbClr val="FF0000"/>
                </a:solidFill>
              </a:rPr>
              <a:t>	$</a:t>
            </a:r>
            <a:r>
              <a:rPr lang="en-ID" sz="1600" dirty="0" err="1">
                <a:solidFill>
                  <a:srgbClr val="FF0000"/>
                </a:solidFill>
              </a:rPr>
              <a:t>stmt</a:t>
            </a:r>
            <a:r>
              <a:rPr lang="en-ID" sz="1600" dirty="0">
                <a:solidFill>
                  <a:srgbClr val="FF0000"/>
                </a:solidFill>
              </a:rPr>
              <a:t> = $conn-&gt;prepare($</a:t>
            </a:r>
            <a:r>
              <a:rPr lang="en-ID" sz="1600" dirty="0" err="1">
                <a:solidFill>
                  <a:srgbClr val="FF0000"/>
                </a:solidFill>
              </a:rPr>
              <a:t>sql</a:t>
            </a:r>
            <a:r>
              <a:rPr lang="en-ID" sz="1600" dirty="0">
                <a:solidFill>
                  <a:srgbClr val="FF0000"/>
                </a:solidFill>
              </a:rPr>
              <a:t>);</a:t>
            </a:r>
          </a:p>
          <a:p>
            <a:r>
              <a:rPr lang="en-ID" sz="1600" dirty="0">
                <a:solidFill>
                  <a:srgbClr val="FF0000"/>
                </a:solidFill>
              </a:rPr>
              <a:t>         $</a:t>
            </a:r>
            <a:r>
              <a:rPr lang="en-ID" sz="1600" dirty="0" err="1">
                <a:solidFill>
                  <a:srgbClr val="FF0000"/>
                </a:solidFill>
              </a:rPr>
              <a:t>stmt</a:t>
            </a:r>
            <a:r>
              <a:rPr lang="en-ID" sz="1600" dirty="0">
                <a:solidFill>
                  <a:srgbClr val="FF0000"/>
                </a:solidFill>
              </a:rPr>
              <a:t>-&gt;</a:t>
            </a:r>
            <a:r>
              <a:rPr lang="en-ID" sz="1600" dirty="0" err="1">
                <a:solidFill>
                  <a:srgbClr val="FF0000"/>
                </a:solidFill>
              </a:rPr>
              <a:t>bind_param</a:t>
            </a:r>
            <a:r>
              <a:rPr lang="en-ID" sz="1600" dirty="0">
                <a:solidFill>
                  <a:srgbClr val="FF0000"/>
                </a:solidFill>
              </a:rPr>
              <a:t>("</a:t>
            </a:r>
            <a:r>
              <a:rPr lang="en-ID" sz="1600" dirty="0" err="1">
                <a:solidFill>
                  <a:srgbClr val="FF0000"/>
                </a:solidFill>
              </a:rPr>
              <a:t>i</a:t>
            </a:r>
            <a:r>
              <a:rPr lang="en-ID" sz="1600" dirty="0">
                <a:solidFill>
                  <a:srgbClr val="FF0000"/>
                </a:solidFill>
              </a:rPr>
              <a:t>",$id);</a:t>
            </a:r>
          </a:p>
          <a:p>
            <a:r>
              <a:rPr lang="en-ID" sz="1600" dirty="0">
                <a:solidFill>
                  <a:srgbClr val="FF0000"/>
                </a:solidFill>
              </a:rPr>
              <a:t>	$</a:t>
            </a:r>
            <a:r>
              <a:rPr lang="en-ID" sz="1600" dirty="0" err="1">
                <a:solidFill>
                  <a:srgbClr val="FF0000"/>
                </a:solidFill>
              </a:rPr>
              <a:t>stmt</a:t>
            </a:r>
            <a:r>
              <a:rPr lang="en-ID" sz="1600" dirty="0">
                <a:solidFill>
                  <a:srgbClr val="FF0000"/>
                </a:solidFill>
              </a:rPr>
              <a:t>-&gt;execute();</a:t>
            </a:r>
          </a:p>
          <a:p>
            <a:r>
              <a:rPr lang="en-ID" sz="1600" dirty="0">
                <a:solidFill>
                  <a:srgbClr val="FF0000"/>
                </a:solidFill>
              </a:rPr>
              <a:t>	$result = $</a:t>
            </a:r>
            <a:r>
              <a:rPr lang="en-ID" sz="1600" dirty="0" err="1">
                <a:solidFill>
                  <a:srgbClr val="FF0000"/>
                </a:solidFill>
              </a:rPr>
              <a:t>stmt</a:t>
            </a:r>
            <a:r>
              <a:rPr lang="en-ID" sz="1600" dirty="0">
                <a:solidFill>
                  <a:srgbClr val="FF0000"/>
                </a:solidFill>
              </a:rPr>
              <a:t>-&gt;</a:t>
            </a:r>
            <a:r>
              <a:rPr lang="en-ID" sz="1600" dirty="0" err="1">
                <a:solidFill>
                  <a:srgbClr val="FF0000"/>
                </a:solidFill>
              </a:rPr>
              <a:t>get_result</a:t>
            </a:r>
            <a:r>
              <a:rPr lang="en-ID" sz="1600" dirty="0">
                <a:solidFill>
                  <a:srgbClr val="FF0000"/>
                </a:solidFill>
              </a:rPr>
              <a:t>();</a:t>
            </a:r>
          </a:p>
          <a:p>
            <a:r>
              <a:rPr lang="en-ID" sz="1600" dirty="0">
                <a:solidFill>
                  <a:srgbClr val="FF0000"/>
                </a:solidFill>
              </a:rPr>
              <a:t>	if ($result-&gt;</a:t>
            </a:r>
            <a:r>
              <a:rPr lang="en-ID" sz="1600" dirty="0" err="1">
                <a:solidFill>
                  <a:srgbClr val="FF0000"/>
                </a:solidFill>
              </a:rPr>
              <a:t>num_rows</a:t>
            </a:r>
            <a:r>
              <a:rPr lang="en-ID" sz="1600" dirty="0">
                <a:solidFill>
                  <a:srgbClr val="FF0000"/>
                </a:solidFill>
              </a:rPr>
              <a:t> &gt; 0) {</a:t>
            </a:r>
          </a:p>
          <a:p>
            <a:r>
              <a:rPr lang="en-ID" sz="1600" dirty="0">
                <a:solidFill>
                  <a:srgbClr val="FF0000"/>
                </a:solidFill>
              </a:rPr>
              <a:t>		$r=</a:t>
            </a:r>
            <a:r>
              <a:rPr lang="en-ID" sz="1600" dirty="0" err="1">
                <a:solidFill>
                  <a:srgbClr val="FF0000"/>
                </a:solidFill>
              </a:rPr>
              <a:t>mysqli_fetch_assoc</a:t>
            </a:r>
            <a:r>
              <a:rPr lang="en-ID" sz="1600" dirty="0">
                <a:solidFill>
                  <a:srgbClr val="FF0000"/>
                </a:solidFill>
              </a:rPr>
              <a:t>($result);</a:t>
            </a:r>
          </a:p>
          <a:p>
            <a:r>
              <a:rPr lang="en-ID" sz="1600" dirty="0">
                <a:solidFill>
                  <a:srgbClr val="FF0000"/>
                </a:solidFill>
              </a:rPr>
              <a:t>              //</a:t>
            </a:r>
            <a:r>
              <a:rPr lang="en-ID" sz="1600" dirty="0" err="1">
                <a:solidFill>
                  <a:srgbClr val="FF0000"/>
                </a:solidFill>
              </a:rPr>
              <a:t>nanti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ditaruh</a:t>
            </a:r>
            <a:r>
              <a:rPr lang="en-ID" sz="1600" dirty="0">
                <a:solidFill>
                  <a:srgbClr val="FF0000"/>
                </a:solidFill>
              </a:rPr>
              <a:t> movie genre </a:t>
            </a:r>
            <a:r>
              <a:rPr lang="en-ID" sz="1600" dirty="0" err="1">
                <a:solidFill>
                  <a:srgbClr val="FF0000"/>
                </a:solidFill>
              </a:rPr>
              <a:t>dsb</a:t>
            </a:r>
            <a:r>
              <a:rPr lang="en-ID" sz="1600" dirty="0">
                <a:solidFill>
                  <a:srgbClr val="FF0000"/>
                </a:solidFill>
              </a:rPr>
              <a:t>..</a:t>
            </a:r>
          </a:p>
          <a:p>
            <a:r>
              <a:rPr lang="en-ID" sz="1600" dirty="0">
                <a:solidFill>
                  <a:srgbClr val="FF0000"/>
                </a:solidFill>
              </a:rPr>
              <a:t>		$</a:t>
            </a:r>
            <a:r>
              <a:rPr lang="en-ID" sz="1600" dirty="0" err="1">
                <a:solidFill>
                  <a:srgbClr val="FF0000"/>
                </a:solidFill>
              </a:rPr>
              <a:t>arr</a:t>
            </a:r>
            <a:r>
              <a:rPr lang="en-ID" sz="1600" dirty="0">
                <a:solidFill>
                  <a:srgbClr val="FF0000"/>
                </a:solidFill>
              </a:rPr>
              <a:t>=["result"=&gt;"</a:t>
            </a:r>
            <a:r>
              <a:rPr lang="en-ID" sz="1600" dirty="0" err="1">
                <a:solidFill>
                  <a:srgbClr val="FF0000"/>
                </a:solidFill>
              </a:rPr>
              <a:t>success","data</a:t>
            </a:r>
            <a:r>
              <a:rPr lang="en-ID" sz="1600" dirty="0">
                <a:solidFill>
                  <a:srgbClr val="FF0000"/>
                </a:solidFill>
              </a:rPr>
              <a:t>"=&gt;$r];</a:t>
            </a:r>
          </a:p>
          <a:p>
            <a:r>
              <a:rPr lang="en-ID" sz="1600" dirty="0">
                <a:solidFill>
                  <a:srgbClr val="FF0000"/>
                </a:solidFill>
              </a:rPr>
              <a:t>	} else {</a:t>
            </a:r>
          </a:p>
          <a:p>
            <a:r>
              <a:rPr lang="en-ID" sz="1600" dirty="0">
                <a:solidFill>
                  <a:srgbClr val="FF0000"/>
                </a:solidFill>
              </a:rPr>
              <a:t>		$</a:t>
            </a:r>
            <a:r>
              <a:rPr lang="en-ID" sz="1600" dirty="0" err="1">
                <a:solidFill>
                  <a:srgbClr val="FF0000"/>
                </a:solidFill>
              </a:rPr>
              <a:t>arr</a:t>
            </a:r>
            <a:r>
              <a:rPr lang="en-ID" sz="1600" dirty="0">
                <a:solidFill>
                  <a:srgbClr val="FF0000"/>
                </a:solidFill>
              </a:rPr>
              <a:t>= ["result"=&gt;"</a:t>
            </a:r>
            <a:r>
              <a:rPr lang="en-ID" sz="1600" dirty="0" err="1">
                <a:solidFill>
                  <a:srgbClr val="FF0000"/>
                </a:solidFill>
              </a:rPr>
              <a:t>error","message</a:t>
            </a:r>
            <a:r>
              <a:rPr lang="en-ID" sz="1600" dirty="0">
                <a:solidFill>
                  <a:srgbClr val="FF0000"/>
                </a:solidFill>
              </a:rPr>
              <a:t>"=&gt;"</a:t>
            </a:r>
            <a:r>
              <a:rPr lang="en-ID" sz="1600" dirty="0" err="1">
                <a:solidFill>
                  <a:srgbClr val="FF0000"/>
                </a:solidFill>
              </a:rPr>
              <a:t>sql</a:t>
            </a:r>
            <a:r>
              <a:rPr lang="en-ID" sz="1600" dirty="0">
                <a:solidFill>
                  <a:srgbClr val="FF0000"/>
                </a:solidFill>
              </a:rPr>
              <a:t> error: $</a:t>
            </a:r>
            <a:r>
              <a:rPr lang="en-ID" sz="1600" dirty="0" err="1">
                <a:solidFill>
                  <a:srgbClr val="FF0000"/>
                </a:solidFill>
              </a:rPr>
              <a:t>sql</a:t>
            </a:r>
            <a:r>
              <a:rPr lang="en-ID" sz="1600" dirty="0">
                <a:solidFill>
                  <a:srgbClr val="FF0000"/>
                </a:solidFill>
              </a:rPr>
              <a:t>"];</a:t>
            </a:r>
          </a:p>
          <a:p>
            <a:r>
              <a:rPr lang="en-ID" sz="1600" dirty="0">
                <a:solidFill>
                  <a:srgbClr val="FF0000"/>
                </a:solidFill>
              </a:rPr>
              <a:t>	}</a:t>
            </a:r>
          </a:p>
          <a:p>
            <a:r>
              <a:rPr lang="en-ID" sz="1600" dirty="0">
                <a:solidFill>
                  <a:srgbClr val="FF0000"/>
                </a:solidFill>
              </a:rPr>
              <a:t>	echo </a:t>
            </a:r>
            <a:r>
              <a:rPr lang="en-ID" sz="1600" dirty="0" err="1">
                <a:solidFill>
                  <a:srgbClr val="FF0000"/>
                </a:solidFill>
              </a:rPr>
              <a:t>json_encode</a:t>
            </a:r>
            <a:r>
              <a:rPr lang="en-ID" sz="1600" dirty="0">
                <a:solidFill>
                  <a:srgbClr val="FF0000"/>
                </a:solidFill>
              </a:rPr>
              <a:t>($</a:t>
            </a:r>
            <a:r>
              <a:rPr lang="en-ID" sz="1600" dirty="0" err="1">
                <a:solidFill>
                  <a:srgbClr val="FF0000"/>
                </a:solidFill>
              </a:rPr>
              <a:t>arr</a:t>
            </a:r>
            <a:r>
              <a:rPr lang="en-ID" sz="1600" dirty="0">
                <a:solidFill>
                  <a:srgbClr val="FF0000"/>
                </a:solidFill>
              </a:rPr>
              <a:t>);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60" name="AutoShape 4" descr="blob:https://web.whatsapp.com/4be9237d-cfc1-462e-ba51-978e9348df0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07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Check Web Service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blob:https://web.whatsapp.com/4be9237d-cfc1-462e-ba51-978e9348df0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3A9DC5-615F-AB4A-94E1-66ED2F2A52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706" y="852394"/>
            <a:ext cx="8525691" cy="371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07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Page </a:t>
            </a:r>
            <a:r>
              <a:rPr lang="en-US" sz="3600" b="1" dirty="0" err="1">
                <a:solidFill>
                  <a:srgbClr val="000090"/>
                </a:solidFill>
              </a:rPr>
              <a:t>detailpop.dart</a:t>
            </a:r>
            <a:endParaRPr lang="en-US" sz="3600" b="1" dirty="0">
              <a:solidFill>
                <a:srgbClr val="00009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457200" y="771898"/>
            <a:ext cx="8686800" cy="373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ID" dirty="0"/>
              <a:t>Create a new page with stateful skeleton, for showing a movie information. Prepare this page to receive a parameter : </a:t>
            </a:r>
            <a:r>
              <a:rPr lang="en-ID" dirty="0" err="1"/>
              <a:t>movieID</a:t>
            </a:r>
            <a:endParaRPr lang="en-ID" dirty="0"/>
          </a:p>
          <a:p>
            <a:endParaRPr kumimoji="0" lang="en-ID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/>
            <a:r>
              <a:rPr lang="en-ID" sz="1200" dirty="0">
                <a:solidFill>
                  <a:srgbClr val="FF0000"/>
                </a:solidFill>
              </a:rPr>
              <a:t>class </a:t>
            </a:r>
            <a:r>
              <a:rPr lang="en-ID" sz="1200" dirty="0" err="1">
                <a:solidFill>
                  <a:srgbClr val="FF0000"/>
                </a:solidFill>
              </a:rPr>
              <a:t>DetailPop</a:t>
            </a:r>
            <a:r>
              <a:rPr lang="en-ID" sz="1200" dirty="0">
                <a:solidFill>
                  <a:srgbClr val="FF0000"/>
                </a:solidFill>
              </a:rPr>
              <a:t> extends </a:t>
            </a:r>
            <a:r>
              <a:rPr lang="en-ID" sz="1200" dirty="0" err="1">
                <a:solidFill>
                  <a:srgbClr val="FF0000"/>
                </a:solidFill>
              </a:rPr>
              <a:t>StatefulWidget</a:t>
            </a:r>
            <a:r>
              <a:rPr lang="en-ID" sz="1200" dirty="0">
                <a:solidFill>
                  <a:srgbClr val="FF0000"/>
                </a:solidFill>
              </a:rPr>
              <a:t> {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</a:rPr>
              <a:t>  int </a:t>
            </a:r>
            <a:r>
              <a:rPr lang="en-ID" sz="1200" dirty="0" err="1">
                <a:solidFill>
                  <a:srgbClr val="FF0000"/>
                </a:solidFill>
              </a:rPr>
              <a:t>movieID</a:t>
            </a:r>
            <a:r>
              <a:rPr lang="en-ID" sz="1200" dirty="0">
                <a:solidFill>
                  <a:srgbClr val="FF0000"/>
                </a:solidFill>
              </a:rPr>
              <a:t>;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</a:rPr>
              <a:t>  </a:t>
            </a:r>
            <a:r>
              <a:rPr lang="en-ID" sz="1200" dirty="0" err="1">
                <a:solidFill>
                  <a:srgbClr val="FF0000"/>
                </a:solidFill>
              </a:rPr>
              <a:t>DetailPop</a:t>
            </a:r>
            <a:r>
              <a:rPr lang="en-ID" sz="1200" dirty="0">
                <a:solidFill>
                  <a:srgbClr val="FF0000"/>
                </a:solidFill>
              </a:rPr>
              <a:t>({</a:t>
            </a:r>
            <a:r>
              <a:rPr lang="en-ID" sz="1200" dirty="0" err="1">
                <a:solidFill>
                  <a:srgbClr val="FF0000"/>
                </a:solidFill>
              </a:rPr>
              <a:t>super.key</a:t>
            </a:r>
            <a:r>
              <a:rPr lang="en-ID" sz="1200" dirty="0">
                <a:solidFill>
                  <a:srgbClr val="FF0000"/>
                </a:solidFill>
              </a:rPr>
              <a:t>, required </a:t>
            </a:r>
            <a:r>
              <a:rPr lang="en-ID" sz="1200" dirty="0" err="1">
                <a:solidFill>
                  <a:srgbClr val="FF0000"/>
                </a:solidFill>
              </a:rPr>
              <a:t>this.movieID</a:t>
            </a:r>
            <a:r>
              <a:rPr lang="en-ID" sz="1200" dirty="0">
                <a:solidFill>
                  <a:srgbClr val="FF0000"/>
                </a:solidFill>
              </a:rPr>
              <a:t>});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</a:rPr>
              <a:t>  @override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</a:rPr>
              <a:t>  State&lt;</a:t>
            </a:r>
            <a:r>
              <a:rPr lang="en-ID" sz="1200" dirty="0" err="1">
                <a:solidFill>
                  <a:srgbClr val="FF0000"/>
                </a:solidFill>
              </a:rPr>
              <a:t>StatefulWidget</a:t>
            </a:r>
            <a:r>
              <a:rPr lang="en-ID" sz="1200" dirty="0">
                <a:solidFill>
                  <a:srgbClr val="FF0000"/>
                </a:solidFill>
              </a:rPr>
              <a:t>&gt; </a:t>
            </a:r>
            <a:r>
              <a:rPr lang="en-ID" sz="1200" dirty="0" err="1">
                <a:solidFill>
                  <a:srgbClr val="FF0000"/>
                </a:solidFill>
              </a:rPr>
              <a:t>createState</a:t>
            </a:r>
            <a:r>
              <a:rPr lang="en-ID" sz="1200" dirty="0">
                <a:solidFill>
                  <a:srgbClr val="FF0000"/>
                </a:solidFill>
              </a:rPr>
              <a:t>() {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</a:rPr>
              <a:t>    return _</a:t>
            </a:r>
            <a:r>
              <a:rPr lang="en-ID" sz="1200" dirty="0" err="1">
                <a:solidFill>
                  <a:srgbClr val="FF0000"/>
                </a:solidFill>
              </a:rPr>
              <a:t>DetailPopState</a:t>
            </a:r>
            <a:r>
              <a:rPr lang="en-ID" sz="1200" dirty="0">
                <a:solidFill>
                  <a:srgbClr val="FF0000"/>
                </a:solidFill>
              </a:rPr>
              <a:t>();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</a:rPr>
              <a:t>  }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</a:rPr>
              <a:t>}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</a:rPr>
              <a:t>class _</a:t>
            </a:r>
            <a:r>
              <a:rPr lang="en-ID" sz="1200" dirty="0" err="1">
                <a:solidFill>
                  <a:srgbClr val="FF0000"/>
                </a:solidFill>
              </a:rPr>
              <a:t>DetailPopState</a:t>
            </a:r>
            <a:r>
              <a:rPr lang="en-ID" sz="1200" dirty="0">
                <a:solidFill>
                  <a:srgbClr val="FF0000"/>
                </a:solidFill>
              </a:rPr>
              <a:t> extends State&lt;</a:t>
            </a:r>
            <a:r>
              <a:rPr lang="en-ID" sz="1200" dirty="0" err="1">
                <a:solidFill>
                  <a:srgbClr val="FF0000"/>
                </a:solidFill>
              </a:rPr>
              <a:t>DetailPop</a:t>
            </a:r>
            <a:r>
              <a:rPr lang="en-ID" sz="1200" dirty="0">
                <a:solidFill>
                  <a:srgbClr val="FF0000"/>
                </a:solidFill>
              </a:rPr>
              <a:t>&gt; {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</a:rPr>
              <a:t>  @override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</a:rPr>
              <a:t>  Widget build(</a:t>
            </a:r>
            <a:r>
              <a:rPr lang="en-ID" sz="1200" dirty="0" err="1">
                <a:solidFill>
                  <a:srgbClr val="FF0000"/>
                </a:solidFill>
              </a:rPr>
              <a:t>BuildContext</a:t>
            </a:r>
            <a:r>
              <a:rPr lang="en-ID" sz="1200" dirty="0">
                <a:solidFill>
                  <a:srgbClr val="FF0000"/>
                </a:solidFill>
              </a:rPr>
              <a:t> context) {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</a:rPr>
              <a:t>    return Scaffold(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</a:rPr>
              <a:t>        </a:t>
            </a:r>
            <a:r>
              <a:rPr lang="en-ID" sz="1200" dirty="0" err="1">
                <a:solidFill>
                  <a:srgbClr val="FF0000"/>
                </a:solidFill>
              </a:rPr>
              <a:t>appBar</a:t>
            </a:r>
            <a:r>
              <a:rPr lang="en-ID" sz="1200" dirty="0">
                <a:solidFill>
                  <a:srgbClr val="FF0000"/>
                </a:solidFill>
              </a:rPr>
              <a:t>: </a:t>
            </a:r>
            <a:r>
              <a:rPr lang="en-ID" sz="1200" dirty="0" err="1">
                <a:solidFill>
                  <a:srgbClr val="FF0000"/>
                </a:solidFill>
              </a:rPr>
              <a:t>AppBar</a:t>
            </a:r>
            <a:r>
              <a:rPr lang="en-ID" sz="1200" dirty="0">
                <a:solidFill>
                  <a:srgbClr val="FF0000"/>
                </a:solidFill>
              </a:rPr>
              <a:t>(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</a:rPr>
              <a:t>          title: </a:t>
            </a:r>
            <a:r>
              <a:rPr lang="en-ID" sz="1200" dirty="0" err="1">
                <a:solidFill>
                  <a:srgbClr val="FF0000"/>
                </a:solidFill>
              </a:rPr>
              <a:t>const</a:t>
            </a:r>
            <a:r>
              <a:rPr lang="en-ID" sz="1200" dirty="0">
                <a:solidFill>
                  <a:srgbClr val="FF0000"/>
                </a:solidFill>
              </a:rPr>
              <a:t> Text('Detail of Popular Movie'),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</a:rPr>
              <a:t>        ),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</a:rPr>
              <a:t>        body: </a:t>
            </a:r>
            <a:r>
              <a:rPr lang="en-ID" sz="1200" dirty="0" err="1">
                <a:solidFill>
                  <a:srgbClr val="FF0000"/>
                </a:solidFill>
              </a:rPr>
              <a:t>ListView</a:t>
            </a:r>
            <a:r>
              <a:rPr lang="en-ID" sz="1200" dirty="0">
                <a:solidFill>
                  <a:srgbClr val="FF0000"/>
                </a:solidFill>
              </a:rPr>
              <a:t>(children: &lt;Widget&gt;[Text(</a:t>
            </a:r>
            <a:r>
              <a:rPr lang="en-ID" sz="1200" dirty="0" err="1">
                <a:solidFill>
                  <a:srgbClr val="FF0000"/>
                </a:solidFill>
              </a:rPr>
              <a:t>widget.movieID.toString</a:t>
            </a:r>
            <a:r>
              <a:rPr lang="en-ID" sz="1200" dirty="0">
                <a:solidFill>
                  <a:srgbClr val="FF0000"/>
                </a:solidFill>
              </a:rPr>
              <a:t>())]));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</a:rPr>
              <a:t>  }</a:t>
            </a:r>
          </a:p>
          <a:p>
            <a:pPr lvl="1"/>
            <a:r>
              <a:rPr lang="en-ID" sz="1200" dirty="0">
                <a:solidFill>
                  <a:srgbClr val="FF0000"/>
                </a:solidFill>
              </a:rPr>
              <a:t>}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60" name="AutoShape 4" descr="blob:https://web.whatsapp.com/4be9237d-cfc1-462e-ba51-978e9348df0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12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Calling </a:t>
            </a:r>
            <a:r>
              <a:rPr lang="en-US" sz="3600" b="1" dirty="0" err="1">
                <a:solidFill>
                  <a:srgbClr val="000090"/>
                </a:solidFill>
              </a:rPr>
              <a:t>DetailPop</a:t>
            </a:r>
            <a:endParaRPr lang="en-US" sz="3600" b="1" dirty="0">
              <a:solidFill>
                <a:srgbClr val="00009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457200" y="771898"/>
            <a:ext cx="8686800" cy="373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ID" dirty="0"/>
              <a:t>Page </a:t>
            </a:r>
            <a:r>
              <a:rPr lang="en-ID" dirty="0" err="1"/>
              <a:t>DetailPop</a:t>
            </a:r>
            <a:r>
              <a:rPr lang="en-ID" dirty="0"/>
              <a:t> will open when user click on the movie title in </a:t>
            </a:r>
            <a:r>
              <a:rPr lang="en-ID" dirty="0" err="1"/>
              <a:t>popularmovie</a:t>
            </a:r>
            <a:r>
              <a:rPr lang="en-ID" dirty="0"/>
              <a:t> page. We can use </a:t>
            </a:r>
            <a:r>
              <a:rPr lang="en-ID" dirty="0" err="1"/>
              <a:t>GestureDetector</a:t>
            </a:r>
            <a:r>
              <a:rPr lang="en-ID" dirty="0"/>
              <a:t> and its </a:t>
            </a:r>
            <a:r>
              <a:rPr lang="en-ID" dirty="0" err="1"/>
              <a:t>onTap</a:t>
            </a:r>
            <a:r>
              <a:rPr lang="en-ID" dirty="0"/>
              <a:t> so when the title is tapped, we go to the </a:t>
            </a:r>
            <a:r>
              <a:rPr lang="en-ID" dirty="0" err="1"/>
              <a:t>DetailPop</a:t>
            </a:r>
            <a:r>
              <a:rPr lang="en-ID" dirty="0"/>
              <a:t> screen (if you want to tap the whole list tile, simply use </a:t>
            </a:r>
            <a:r>
              <a:rPr lang="en-ID" dirty="0" err="1"/>
              <a:t>onTap</a:t>
            </a:r>
            <a:r>
              <a:rPr lang="en-ID" dirty="0"/>
              <a:t>)</a:t>
            </a:r>
          </a:p>
          <a:p>
            <a:r>
              <a:rPr lang="en-ID" dirty="0"/>
              <a:t>		</a:t>
            </a:r>
            <a:r>
              <a:rPr lang="en-ID" sz="1600" dirty="0"/>
              <a:t>leading: Icon(</a:t>
            </a:r>
            <a:r>
              <a:rPr lang="en-ID" sz="1600" dirty="0" err="1"/>
              <a:t>Icons.movie</a:t>
            </a:r>
            <a:r>
              <a:rPr lang="en-ID" sz="1600" dirty="0"/>
              <a:t>, size: 30),</a:t>
            </a:r>
          </a:p>
          <a:p>
            <a:r>
              <a:rPr lang="en-ID" sz="1600" dirty="0"/>
              <a:t>                  </a:t>
            </a:r>
            <a:r>
              <a:rPr lang="en-ID" sz="1600" dirty="0">
                <a:solidFill>
                  <a:srgbClr val="FF0000"/>
                </a:solidFill>
              </a:rPr>
              <a:t> title: </a:t>
            </a:r>
            <a:r>
              <a:rPr lang="en-ID" sz="1600" dirty="0" err="1">
                <a:solidFill>
                  <a:srgbClr val="FF0000"/>
                </a:solidFill>
              </a:rPr>
              <a:t>GestureDetector</a:t>
            </a:r>
            <a:r>
              <a:rPr lang="en-ID" sz="1600" dirty="0">
                <a:solidFill>
                  <a:srgbClr val="FF0000"/>
                </a:solidFill>
              </a:rPr>
              <a:t>(</a:t>
            </a:r>
          </a:p>
          <a:p>
            <a:r>
              <a:rPr lang="en-ID" sz="1600" dirty="0">
                <a:solidFill>
                  <a:srgbClr val="FF0000"/>
                </a:solidFill>
              </a:rPr>
              <a:t>                      child: Text(PMs[index].title),</a:t>
            </a:r>
          </a:p>
          <a:p>
            <a:r>
              <a:rPr lang="en-ID" sz="1600" dirty="0">
                <a:solidFill>
                  <a:srgbClr val="FF0000"/>
                </a:solidFill>
              </a:rPr>
              <a:t>                      </a:t>
            </a:r>
            <a:r>
              <a:rPr lang="en-ID" sz="1600" dirty="0" err="1">
                <a:solidFill>
                  <a:srgbClr val="FF0000"/>
                </a:solidFill>
              </a:rPr>
              <a:t>onTap</a:t>
            </a:r>
            <a:r>
              <a:rPr lang="en-ID" sz="1600" dirty="0">
                <a:solidFill>
                  <a:srgbClr val="FF0000"/>
                </a:solidFill>
              </a:rPr>
              <a:t>: () {</a:t>
            </a:r>
          </a:p>
          <a:p>
            <a:r>
              <a:rPr lang="en-ID" sz="1600" dirty="0">
                <a:solidFill>
                  <a:srgbClr val="FF0000"/>
                </a:solidFill>
              </a:rPr>
              <a:t>                        </a:t>
            </a:r>
            <a:r>
              <a:rPr lang="en-ID" sz="1600" dirty="0" err="1">
                <a:solidFill>
                  <a:srgbClr val="FF0000"/>
                </a:solidFill>
              </a:rPr>
              <a:t>Navigator.push</a:t>
            </a:r>
            <a:r>
              <a:rPr lang="en-ID" sz="1600" dirty="0">
                <a:solidFill>
                  <a:srgbClr val="FF0000"/>
                </a:solidFill>
              </a:rPr>
              <a:t>(</a:t>
            </a:r>
          </a:p>
          <a:p>
            <a:r>
              <a:rPr lang="en-ID" sz="1600" dirty="0">
                <a:solidFill>
                  <a:srgbClr val="FF0000"/>
                </a:solidFill>
              </a:rPr>
              <a:t>                          context,</a:t>
            </a:r>
          </a:p>
          <a:p>
            <a:r>
              <a:rPr lang="en-ID" sz="1600" dirty="0">
                <a:solidFill>
                  <a:srgbClr val="FF0000"/>
                </a:solidFill>
              </a:rPr>
              <a:t>                          </a:t>
            </a:r>
            <a:r>
              <a:rPr lang="en-ID" sz="1600" dirty="0" err="1">
                <a:solidFill>
                  <a:srgbClr val="FF0000"/>
                </a:solidFill>
              </a:rPr>
              <a:t>MaterialPageRoute</a:t>
            </a:r>
            <a:r>
              <a:rPr lang="en-ID" sz="1600" dirty="0">
                <a:solidFill>
                  <a:srgbClr val="FF0000"/>
                </a:solidFill>
              </a:rPr>
              <a:t>(</a:t>
            </a:r>
          </a:p>
          <a:p>
            <a:r>
              <a:rPr lang="en-ID" sz="1600" dirty="0">
                <a:solidFill>
                  <a:srgbClr val="FF0000"/>
                </a:solidFill>
              </a:rPr>
              <a:t>                            builder: (context) =&gt;</a:t>
            </a:r>
          </a:p>
          <a:p>
            <a:r>
              <a:rPr lang="en-ID" sz="1600" dirty="0">
                <a:solidFill>
                  <a:srgbClr val="FF0000"/>
                </a:solidFill>
              </a:rPr>
              <a:t>                                </a:t>
            </a:r>
            <a:r>
              <a:rPr lang="en-ID" sz="1600" dirty="0" err="1">
                <a:solidFill>
                  <a:srgbClr val="FF0000"/>
                </a:solidFill>
              </a:rPr>
              <a:t>DetailPop</a:t>
            </a:r>
            <a:r>
              <a:rPr lang="en-ID" sz="1600" dirty="0">
                <a:solidFill>
                  <a:srgbClr val="FF0000"/>
                </a:solidFill>
              </a:rPr>
              <a:t>(</a:t>
            </a:r>
            <a:r>
              <a:rPr lang="en-ID" sz="1600" dirty="0" err="1">
                <a:solidFill>
                  <a:srgbClr val="FF0000"/>
                </a:solidFill>
              </a:rPr>
              <a:t>movieID</a:t>
            </a:r>
            <a:r>
              <a:rPr lang="en-ID" sz="1600" dirty="0">
                <a:solidFill>
                  <a:srgbClr val="FF0000"/>
                </a:solidFill>
              </a:rPr>
              <a:t>: PMs[index].id),</a:t>
            </a:r>
          </a:p>
          <a:p>
            <a:r>
              <a:rPr lang="en-ID" sz="1600" dirty="0">
                <a:solidFill>
                  <a:srgbClr val="FF0000"/>
                </a:solidFill>
              </a:rPr>
              <a:t>                          ),</a:t>
            </a:r>
          </a:p>
          <a:p>
            <a:r>
              <a:rPr lang="en-ID" sz="1600" dirty="0">
                <a:solidFill>
                  <a:srgbClr val="FF0000"/>
                </a:solidFill>
              </a:rPr>
              <a:t>                        );</a:t>
            </a:r>
          </a:p>
          <a:p>
            <a:r>
              <a:rPr lang="en-ID" sz="1600" dirty="0">
                <a:solidFill>
                  <a:srgbClr val="FF0000"/>
                </a:solidFill>
              </a:rPr>
              <a:t>                      }),</a:t>
            </a:r>
            <a:r>
              <a:rPr lang="en-ID" sz="1600" dirty="0"/>
              <a:t>                  </a:t>
            </a:r>
            <a:br>
              <a:rPr lang="en-ID" sz="1600" dirty="0"/>
            </a:br>
            <a:r>
              <a:rPr lang="en-ID" sz="1600" dirty="0"/>
              <a:t>                subtitle: Text(PMs[index].overview),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60" name="AutoShape 4" descr="blob:https://web.whatsapp.com/4be9237d-cfc1-462e-ba51-978e9348df0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55B462-4E22-2B44-B5CE-963B106383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0335" y="1880558"/>
            <a:ext cx="1377146" cy="289200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2F2A1B-2A7C-7E4B-AAB6-AB7B7D70E9A9}"/>
              </a:ext>
            </a:extLst>
          </p:cNvPr>
          <p:cNvCxnSpPr/>
          <p:nvPr/>
        </p:nvCxnSpPr>
        <p:spPr>
          <a:xfrm flipV="1">
            <a:off x="7142668" y="2571750"/>
            <a:ext cx="625620" cy="249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0489B04-E927-8A48-912D-E8D1833174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532" y="2078964"/>
            <a:ext cx="1377146" cy="289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32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7544" y="2180036"/>
            <a:ext cx="5424055" cy="752509"/>
          </a:xfrm>
        </p:spPr>
        <p:txBody>
          <a:bodyPr>
            <a:noAutofit/>
          </a:bodyPr>
          <a:lstStyle/>
          <a:p>
            <a:pPr algn="l"/>
            <a:r>
              <a:rPr lang="en-US" sz="4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Parameterized web service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27907" y="2012758"/>
            <a:ext cx="1789545" cy="1391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199896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Fix </a:t>
            </a:r>
            <a:r>
              <a:rPr lang="en-US" sz="3600" b="1" dirty="0" err="1">
                <a:solidFill>
                  <a:srgbClr val="000090"/>
                </a:solidFill>
              </a:rPr>
              <a:t>DetailPop</a:t>
            </a:r>
            <a:endParaRPr lang="en-US" sz="3600" b="1" dirty="0">
              <a:solidFill>
                <a:srgbClr val="00009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457200" y="771898"/>
            <a:ext cx="8686800" cy="373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ID" dirty="0"/>
              <a:t>Prepare a variable for storing one movie data using our existing </a:t>
            </a:r>
            <a:r>
              <a:rPr lang="en-ID" dirty="0" err="1"/>
              <a:t>PopMovie</a:t>
            </a:r>
            <a:r>
              <a:rPr lang="en-ID" dirty="0"/>
              <a:t> class</a:t>
            </a:r>
          </a:p>
          <a:p>
            <a:endParaRPr kumimoji="0" lang="en-ID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lang="en-ID" dirty="0"/>
              <a:t>class _</a:t>
            </a:r>
            <a:r>
              <a:rPr lang="en-ID" dirty="0" err="1"/>
              <a:t>DetailPopState</a:t>
            </a:r>
            <a:r>
              <a:rPr lang="en-ID" dirty="0"/>
              <a:t> extends State&lt;</a:t>
            </a:r>
            <a:r>
              <a:rPr lang="en-ID" dirty="0" err="1"/>
              <a:t>DetailPop</a:t>
            </a:r>
            <a:r>
              <a:rPr lang="en-ID" dirty="0"/>
              <a:t>&gt; {</a:t>
            </a:r>
          </a:p>
          <a:p>
            <a:r>
              <a:rPr lang="en-ID" dirty="0"/>
              <a:t>  </a:t>
            </a:r>
            <a:r>
              <a:rPr lang="en-ID" dirty="0">
                <a:solidFill>
                  <a:srgbClr val="FF0000"/>
                </a:solidFill>
              </a:rPr>
              <a:t> </a:t>
            </a:r>
            <a:r>
              <a:rPr lang="en-ID" dirty="0" err="1">
                <a:solidFill>
                  <a:srgbClr val="FF0000"/>
                </a:solidFill>
              </a:rPr>
              <a:t>PopMovie</a:t>
            </a:r>
            <a:r>
              <a:rPr lang="en-ID" dirty="0">
                <a:solidFill>
                  <a:srgbClr val="FF0000"/>
                </a:solidFill>
              </a:rPr>
              <a:t>? _pm;</a:t>
            </a:r>
          </a:p>
          <a:p>
            <a:r>
              <a:rPr lang="en-ID" dirty="0">
                <a:solidFill>
                  <a:srgbClr val="FF0000"/>
                </a:solidFill>
              </a:rPr>
              <a:t>  @override</a:t>
            </a:r>
          </a:p>
          <a:p>
            <a:r>
              <a:rPr lang="en-ID" dirty="0">
                <a:solidFill>
                  <a:srgbClr val="FF0000"/>
                </a:solidFill>
              </a:rPr>
              <a:t>  void </a:t>
            </a:r>
            <a:r>
              <a:rPr lang="en-ID" dirty="0" err="1">
                <a:solidFill>
                  <a:srgbClr val="FF0000"/>
                </a:solidFill>
              </a:rPr>
              <a:t>initState</a:t>
            </a:r>
            <a:r>
              <a:rPr lang="en-ID" dirty="0">
                <a:solidFill>
                  <a:srgbClr val="FF0000"/>
                </a:solidFill>
              </a:rPr>
              <a:t>() {</a:t>
            </a:r>
          </a:p>
          <a:p>
            <a:r>
              <a:rPr lang="en-ID" dirty="0">
                <a:solidFill>
                  <a:srgbClr val="FF0000"/>
                </a:solidFill>
              </a:rPr>
              <a:t>    </a:t>
            </a:r>
            <a:r>
              <a:rPr lang="en-ID" dirty="0" err="1">
                <a:solidFill>
                  <a:srgbClr val="FF0000"/>
                </a:solidFill>
              </a:rPr>
              <a:t>super.initState</a:t>
            </a:r>
            <a:r>
              <a:rPr lang="en-ID" dirty="0">
                <a:solidFill>
                  <a:srgbClr val="FF0000"/>
                </a:solidFill>
              </a:rPr>
              <a:t>();</a:t>
            </a:r>
          </a:p>
          <a:p>
            <a:r>
              <a:rPr lang="en-ID" dirty="0">
                <a:solidFill>
                  <a:srgbClr val="FF0000"/>
                </a:solidFill>
              </a:rPr>
              <a:t>    </a:t>
            </a:r>
            <a:r>
              <a:rPr lang="en-ID" dirty="0" err="1">
                <a:solidFill>
                  <a:srgbClr val="FF0000"/>
                </a:solidFill>
              </a:rPr>
              <a:t>bacaData</a:t>
            </a:r>
            <a:r>
              <a:rPr lang="en-ID" dirty="0">
                <a:solidFill>
                  <a:srgbClr val="FF0000"/>
                </a:solidFill>
              </a:rPr>
              <a:t>();</a:t>
            </a:r>
          </a:p>
          <a:p>
            <a:r>
              <a:rPr lang="en-ID" dirty="0">
                <a:solidFill>
                  <a:srgbClr val="FF0000"/>
                </a:solidFill>
              </a:rPr>
              <a:t>  }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60" name="AutoShape 4" descr="blob:https://web.whatsapp.com/4be9237d-cfc1-462e-ba51-978e9348df0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1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Fix Page </a:t>
            </a:r>
            <a:r>
              <a:rPr lang="en-US" sz="3600" b="1" dirty="0" err="1">
                <a:solidFill>
                  <a:srgbClr val="000090"/>
                </a:solidFill>
              </a:rPr>
              <a:t>DetailPop</a:t>
            </a:r>
            <a:r>
              <a:rPr lang="en-US" sz="3600" b="1" dirty="0">
                <a:solidFill>
                  <a:srgbClr val="000090"/>
                </a:solidFill>
              </a:rPr>
              <a:t> (2)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457200" y="771898"/>
            <a:ext cx="8686800" cy="373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ID" dirty="0"/>
              <a:t>Prepare </a:t>
            </a:r>
            <a:r>
              <a:rPr lang="en-ID" dirty="0" err="1"/>
              <a:t>fetchData</a:t>
            </a:r>
            <a:r>
              <a:rPr lang="en-ID" dirty="0"/>
              <a:t> and </a:t>
            </a:r>
            <a:r>
              <a:rPr lang="en-ID" dirty="0" err="1"/>
              <a:t>bacaData</a:t>
            </a:r>
            <a:r>
              <a:rPr lang="en-ID" dirty="0"/>
              <a:t> function.</a:t>
            </a:r>
          </a:p>
          <a:p>
            <a:endParaRPr kumimoji="0" lang="en-ID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lang="en-ID" dirty="0">
                <a:solidFill>
                  <a:srgbClr val="FF0000"/>
                </a:solidFill>
              </a:rPr>
              <a:t> Future&lt;String&gt; </a:t>
            </a:r>
            <a:r>
              <a:rPr lang="en-ID" dirty="0" err="1">
                <a:solidFill>
                  <a:srgbClr val="FF0000"/>
                </a:solidFill>
              </a:rPr>
              <a:t>fetchData</a:t>
            </a:r>
            <a:r>
              <a:rPr lang="en-ID" dirty="0">
                <a:solidFill>
                  <a:srgbClr val="FF0000"/>
                </a:solidFill>
              </a:rPr>
              <a:t>() async {</a:t>
            </a:r>
          </a:p>
          <a:p>
            <a:r>
              <a:rPr lang="en-ID" dirty="0">
                <a:solidFill>
                  <a:srgbClr val="FF0000"/>
                </a:solidFill>
              </a:rPr>
              <a:t>      final response = await </a:t>
            </a:r>
            <a:r>
              <a:rPr lang="en-ID" dirty="0" err="1">
                <a:solidFill>
                  <a:srgbClr val="FF0000"/>
                </a:solidFill>
              </a:rPr>
              <a:t>http.post</a:t>
            </a:r>
            <a:r>
              <a:rPr lang="en-ID" dirty="0">
                <a:solidFill>
                  <a:srgbClr val="FF0000"/>
                </a:solidFill>
              </a:rPr>
              <a:t>(</a:t>
            </a:r>
          </a:p>
          <a:p>
            <a:r>
              <a:rPr lang="en-ID" dirty="0">
                <a:solidFill>
                  <a:srgbClr val="FF0000"/>
                </a:solidFill>
              </a:rPr>
              <a:t>            </a:t>
            </a:r>
            <a:r>
              <a:rPr lang="en-ID" dirty="0" err="1">
                <a:solidFill>
                  <a:srgbClr val="FF0000"/>
                </a:solidFill>
              </a:rPr>
              <a:t>Uri.parse</a:t>
            </a:r>
            <a:r>
              <a:rPr lang="en-ID" dirty="0">
                <a:solidFill>
                  <a:srgbClr val="FF0000"/>
                </a:solidFill>
              </a:rPr>
              <a:t>("https://ubaya.xyz/flutter/[NRP]/detailmovie.php"),</a:t>
            </a:r>
          </a:p>
          <a:p>
            <a:r>
              <a:rPr lang="en-ID" dirty="0">
                <a:solidFill>
                  <a:srgbClr val="FF0000"/>
                </a:solidFill>
              </a:rPr>
              <a:t>            body: {'id': </a:t>
            </a:r>
            <a:r>
              <a:rPr lang="en-ID" dirty="0" err="1">
                <a:solidFill>
                  <a:srgbClr val="FF0000"/>
                </a:solidFill>
              </a:rPr>
              <a:t>widget.movieID.toString</a:t>
            </a:r>
            <a:r>
              <a:rPr lang="en-ID" dirty="0">
                <a:solidFill>
                  <a:srgbClr val="FF0000"/>
                </a:solidFill>
              </a:rPr>
              <a:t>()});</a:t>
            </a:r>
          </a:p>
          <a:p>
            <a:r>
              <a:rPr lang="en-ID" dirty="0">
                <a:solidFill>
                  <a:srgbClr val="FF0000"/>
                </a:solidFill>
              </a:rPr>
              <a:t>      if (</a:t>
            </a:r>
            <a:r>
              <a:rPr lang="en-ID" dirty="0" err="1">
                <a:solidFill>
                  <a:srgbClr val="FF0000"/>
                </a:solidFill>
              </a:rPr>
              <a:t>response.statusCode</a:t>
            </a:r>
            <a:r>
              <a:rPr lang="en-ID" dirty="0">
                <a:solidFill>
                  <a:srgbClr val="FF0000"/>
                </a:solidFill>
              </a:rPr>
              <a:t> == 200) {</a:t>
            </a:r>
          </a:p>
          <a:p>
            <a:r>
              <a:rPr lang="en-ID" dirty="0">
                <a:solidFill>
                  <a:srgbClr val="FF0000"/>
                </a:solidFill>
              </a:rPr>
              <a:t>         return </a:t>
            </a:r>
            <a:r>
              <a:rPr lang="en-ID" dirty="0" err="1">
                <a:solidFill>
                  <a:srgbClr val="FF0000"/>
                </a:solidFill>
              </a:rPr>
              <a:t>response.body</a:t>
            </a:r>
            <a:r>
              <a:rPr lang="en-ID" dirty="0">
                <a:solidFill>
                  <a:srgbClr val="FF0000"/>
                </a:solidFill>
              </a:rPr>
              <a:t>;</a:t>
            </a:r>
          </a:p>
          <a:p>
            <a:r>
              <a:rPr lang="en-ID" dirty="0">
                <a:solidFill>
                  <a:srgbClr val="FF0000"/>
                </a:solidFill>
              </a:rPr>
              <a:t>      } else {</a:t>
            </a:r>
          </a:p>
          <a:p>
            <a:r>
              <a:rPr lang="en-ID" dirty="0">
                <a:solidFill>
                  <a:srgbClr val="FF0000"/>
                </a:solidFill>
              </a:rPr>
              <a:t>         throw Exception('Failed to read API');</a:t>
            </a:r>
          </a:p>
          <a:p>
            <a:r>
              <a:rPr lang="en-ID" dirty="0">
                <a:solidFill>
                  <a:srgbClr val="FF0000"/>
                </a:solidFill>
              </a:rPr>
              <a:t>      }</a:t>
            </a:r>
          </a:p>
          <a:p>
            <a:r>
              <a:rPr lang="en-ID" dirty="0">
                <a:solidFill>
                  <a:srgbClr val="FF0000"/>
                </a:solidFill>
              </a:rPr>
              <a:t>   }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60" name="AutoShape 4" descr="blob:https://web.whatsapp.com/4be9237d-cfc1-462e-ba51-978e9348df0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16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Fix Page </a:t>
            </a:r>
            <a:r>
              <a:rPr lang="en-US" sz="3600" b="1" dirty="0" err="1">
                <a:solidFill>
                  <a:srgbClr val="000090"/>
                </a:solidFill>
              </a:rPr>
              <a:t>DetailPop</a:t>
            </a:r>
            <a:r>
              <a:rPr lang="en-US" sz="3600" b="1" dirty="0">
                <a:solidFill>
                  <a:srgbClr val="000090"/>
                </a:solidFill>
              </a:rPr>
              <a:t> (3)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457200" y="771898"/>
            <a:ext cx="8686800" cy="373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ID" dirty="0">
                <a:solidFill>
                  <a:srgbClr val="FF0000"/>
                </a:solidFill>
              </a:rPr>
              <a:t> </a:t>
            </a:r>
            <a:r>
              <a:rPr lang="en-ID" dirty="0" err="1">
                <a:solidFill>
                  <a:srgbClr val="FF0000"/>
                </a:solidFill>
              </a:rPr>
              <a:t>bacaData</a:t>
            </a:r>
            <a:r>
              <a:rPr lang="en-ID" dirty="0">
                <a:solidFill>
                  <a:srgbClr val="FF0000"/>
                </a:solidFill>
              </a:rPr>
              <a:t>() {</a:t>
            </a:r>
          </a:p>
          <a:p>
            <a:r>
              <a:rPr lang="en-ID" dirty="0">
                <a:solidFill>
                  <a:srgbClr val="FF0000"/>
                </a:solidFill>
              </a:rPr>
              <a:t>    </a:t>
            </a:r>
            <a:r>
              <a:rPr lang="en-ID" dirty="0" err="1">
                <a:solidFill>
                  <a:srgbClr val="FF0000"/>
                </a:solidFill>
              </a:rPr>
              <a:t>fetchData</a:t>
            </a:r>
            <a:r>
              <a:rPr lang="en-ID" dirty="0">
                <a:solidFill>
                  <a:srgbClr val="FF0000"/>
                </a:solidFill>
              </a:rPr>
              <a:t>().then((value) {</a:t>
            </a:r>
          </a:p>
          <a:p>
            <a:r>
              <a:rPr lang="en-ID" dirty="0">
                <a:solidFill>
                  <a:srgbClr val="FF0000"/>
                </a:solidFill>
              </a:rPr>
              <a:t>      Map json = </a:t>
            </a:r>
            <a:r>
              <a:rPr lang="en-ID" dirty="0" err="1">
                <a:solidFill>
                  <a:srgbClr val="FF0000"/>
                </a:solidFill>
              </a:rPr>
              <a:t>jsonDecode</a:t>
            </a:r>
            <a:r>
              <a:rPr lang="en-ID" dirty="0">
                <a:solidFill>
                  <a:srgbClr val="FF0000"/>
                </a:solidFill>
              </a:rPr>
              <a:t>(value);</a:t>
            </a:r>
          </a:p>
          <a:p>
            <a:r>
              <a:rPr lang="en-ID" dirty="0">
                <a:solidFill>
                  <a:srgbClr val="FF0000"/>
                </a:solidFill>
              </a:rPr>
              <a:t>      _pm = </a:t>
            </a:r>
            <a:r>
              <a:rPr lang="en-ID" dirty="0" err="1">
                <a:solidFill>
                  <a:srgbClr val="FF0000"/>
                </a:solidFill>
              </a:rPr>
              <a:t>PopMovie.fromJson</a:t>
            </a:r>
            <a:r>
              <a:rPr lang="en-ID" dirty="0">
                <a:solidFill>
                  <a:srgbClr val="FF0000"/>
                </a:solidFill>
              </a:rPr>
              <a:t>(json['data']);</a:t>
            </a:r>
          </a:p>
          <a:p>
            <a:r>
              <a:rPr lang="en-ID" dirty="0">
                <a:solidFill>
                  <a:srgbClr val="FF0000"/>
                </a:solidFill>
              </a:rPr>
              <a:t>      </a:t>
            </a:r>
            <a:r>
              <a:rPr lang="en-ID" dirty="0" err="1">
                <a:solidFill>
                  <a:srgbClr val="FF0000"/>
                </a:solidFill>
              </a:rPr>
              <a:t>setState</a:t>
            </a:r>
            <a:r>
              <a:rPr lang="en-ID" dirty="0">
                <a:solidFill>
                  <a:srgbClr val="FF0000"/>
                </a:solidFill>
              </a:rPr>
              <a:t>(() {});</a:t>
            </a:r>
          </a:p>
          <a:p>
            <a:r>
              <a:rPr lang="en-ID" dirty="0">
                <a:solidFill>
                  <a:srgbClr val="FF0000"/>
                </a:solidFill>
              </a:rPr>
              <a:t>    });</a:t>
            </a:r>
          </a:p>
          <a:p>
            <a:r>
              <a:rPr lang="en-ID" dirty="0">
                <a:solidFill>
                  <a:srgbClr val="FF0000"/>
                </a:solidFill>
              </a:rPr>
              <a:t>  }</a:t>
            </a:r>
          </a:p>
          <a:p>
            <a:endParaRPr lang="en-ID" dirty="0">
              <a:solidFill>
                <a:srgbClr val="FF0000"/>
              </a:solidFill>
            </a:endParaRPr>
          </a:p>
          <a:p>
            <a:r>
              <a:rPr lang="en-ID" dirty="0"/>
              <a:t>Pay attention the different of </a:t>
            </a:r>
            <a:r>
              <a:rPr lang="en-ID" dirty="0" err="1"/>
              <a:t>bacaData</a:t>
            </a:r>
            <a:r>
              <a:rPr lang="en-ID" dirty="0"/>
              <a:t> function here with </a:t>
            </a:r>
            <a:r>
              <a:rPr lang="en-ID" dirty="0" err="1"/>
              <a:t>bacaData</a:t>
            </a:r>
            <a:r>
              <a:rPr lang="en-ID" dirty="0"/>
              <a:t> in </a:t>
            </a:r>
            <a:r>
              <a:rPr lang="en-ID" dirty="0" err="1"/>
              <a:t>PopularMovie</a:t>
            </a:r>
            <a:r>
              <a:rPr lang="en-ID" dirty="0"/>
              <a:t>, and its incoming JSON structure.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60" name="AutoShape 4" descr="blob:https://web.whatsapp.com/4be9237d-cfc1-462e-ba51-978e9348df0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77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Fix Page </a:t>
            </a:r>
            <a:r>
              <a:rPr lang="en-US" sz="3600" b="1" dirty="0" err="1">
                <a:solidFill>
                  <a:srgbClr val="000090"/>
                </a:solidFill>
              </a:rPr>
              <a:t>DetailPop</a:t>
            </a:r>
            <a:r>
              <a:rPr lang="en-US" sz="3600" b="1" dirty="0">
                <a:solidFill>
                  <a:srgbClr val="000090"/>
                </a:solidFill>
              </a:rPr>
              <a:t> (4)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457200" y="771898"/>
            <a:ext cx="8686800" cy="373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ID" sz="1600" dirty="0">
                <a:solidFill>
                  <a:srgbClr val="FF0000"/>
                </a:solidFill>
              </a:rPr>
              <a:t>Widget </a:t>
            </a:r>
            <a:r>
              <a:rPr lang="en-ID" sz="1600" dirty="0" err="1">
                <a:solidFill>
                  <a:srgbClr val="FF0000"/>
                </a:solidFill>
              </a:rPr>
              <a:t>tampilData</a:t>
            </a:r>
            <a:r>
              <a:rPr lang="en-ID" sz="1600" dirty="0">
                <a:solidFill>
                  <a:srgbClr val="FF0000"/>
                </a:solidFill>
              </a:rPr>
              <a:t>() {</a:t>
            </a:r>
          </a:p>
          <a:p>
            <a:r>
              <a:rPr lang="en-ID" sz="1600" dirty="0">
                <a:solidFill>
                  <a:srgbClr val="FF0000"/>
                </a:solidFill>
              </a:rPr>
              <a:t>if (_pm == null) {</a:t>
            </a:r>
          </a:p>
          <a:p>
            <a:r>
              <a:rPr lang="en-ID" sz="1600" dirty="0">
                <a:solidFill>
                  <a:srgbClr val="FF0000"/>
                </a:solidFill>
              </a:rPr>
              <a:t>      return </a:t>
            </a:r>
            <a:r>
              <a:rPr lang="en-ID" sz="1600" dirty="0" err="1">
                <a:solidFill>
                  <a:srgbClr val="FF0000"/>
                </a:solidFill>
              </a:rPr>
              <a:t>const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CircularProgressIndicator</a:t>
            </a:r>
            <a:r>
              <a:rPr lang="en-ID" sz="1600" dirty="0">
                <a:solidFill>
                  <a:srgbClr val="FF0000"/>
                </a:solidFill>
              </a:rPr>
              <a:t>();</a:t>
            </a:r>
          </a:p>
          <a:p>
            <a:r>
              <a:rPr lang="en-ID" sz="1600" dirty="0">
                <a:solidFill>
                  <a:srgbClr val="FF0000"/>
                </a:solidFill>
              </a:rPr>
              <a:t>    }</a:t>
            </a:r>
          </a:p>
          <a:p>
            <a:r>
              <a:rPr lang="en-ID" sz="1600" dirty="0">
                <a:solidFill>
                  <a:srgbClr val="FF0000"/>
                </a:solidFill>
              </a:rPr>
              <a:t>    return Card(</a:t>
            </a:r>
          </a:p>
          <a:p>
            <a:r>
              <a:rPr lang="en-ID" sz="1600" dirty="0">
                <a:solidFill>
                  <a:srgbClr val="FF0000"/>
                </a:solidFill>
              </a:rPr>
              <a:t>        elevation: 10,</a:t>
            </a:r>
          </a:p>
          <a:p>
            <a:r>
              <a:rPr lang="en-ID" sz="1600" dirty="0">
                <a:solidFill>
                  <a:srgbClr val="FF0000"/>
                </a:solidFill>
              </a:rPr>
              <a:t>        margin: </a:t>
            </a:r>
            <a:r>
              <a:rPr lang="en-ID" sz="1600" dirty="0" err="1">
                <a:solidFill>
                  <a:srgbClr val="FF0000"/>
                </a:solidFill>
              </a:rPr>
              <a:t>const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EdgeInsets.all</a:t>
            </a:r>
            <a:r>
              <a:rPr lang="en-ID" sz="1600" dirty="0">
                <a:solidFill>
                  <a:srgbClr val="FF0000"/>
                </a:solidFill>
              </a:rPr>
              <a:t>(10),</a:t>
            </a:r>
          </a:p>
          <a:p>
            <a:r>
              <a:rPr lang="en-ID" sz="1600" dirty="0">
                <a:solidFill>
                  <a:srgbClr val="FF0000"/>
                </a:solidFill>
              </a:rPr>
              <a:t>        child: Column(children: &lt;Widget&gt;[</a:t>
            </a:r>
          </a:p>
          <a:p>
            <a:r>
              <a:rPr lang="en-ID" sz="1600" dirty="0">
                <a:solidFill>
                  <a:srgbClr val="FF0000"/>
                </a:solidFill>
              </a:rPr>
              <a:t>          Text(_</a:t>
            </a:r>
            <a:r>
              <a:rPr lang="en-ID" sz="1600" dirty="0" err="1">
                <a:solidFill>
                  <a:srgbClr val="FF0000"/>
                </a:solidFill>
              </a:rPr>
              <a:t>pm!.title</a:t>
            </a:r>
            <a:r>
              <a:rPr lang="en-ID" sz="1600" dirty="0">
                <a:solidFill>
                  <a:srgbClr val="FF0000"/>
                </a:solidFill>
              </a:rPr>
              <a:t>, style: </a:t>
            </a:r>
            <a:r>
              <a:rPr lang="en-ID" sz="1600" dirty="0" err="1">
                <a:solidFill>
                  <a:srgbClr val="FF0000"/>
                </a:solidFill>
              </a:rPr>
              <a:t>const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TextStyle</a:t>
            </a:r>
            <a:r>
              <a:rPr lang="en-ID" sz="1600" dirty="0">
                <a:solidFill>
                  <a:srgbClr val="FF0000"/>
                </a:solidFill>
              </a:rPr>
              <a:t>(</a:t>
            </a:r>
            <a:r>
              <a:rPr lang="en-ID" sz="1600" dirty="0" err="1">
                <a:solidFill>
                  <a:srgbClr val="FF0000"/>
                </a:solidFill>
              </a:rPr>
              <a:t>fontSize</a:t>
            </a:r>
            <a:r>
              <a:rPr lang="en-ID" sz="1600" dirty="0">
                <a:solidFill>
                  <a:srgbClr val="FF0000"/>
                </a:solidFill>
              </a:rPr>
              <a:t>: 25)),</a:t>
            </a:r>
          </a:p>
          <a:p>
            <a:r>
              <a:rPr lang="en-ID" sz="1600" dirty="0">
                <a:solidFill>
                  <a:srgbClr val="FF0000"/>
                </a:solidFill>
              </a:rPr>
              <a:t>          Padding(</a:t>
            </a:r>
          </a:p>
          <a:p>
            <a:r>
              <a:rPr lang="en-ID" sz="1600" dirty="0">
                <a:solidFill>
                  <a:srgbClr val="FF0000"/>
                </a:solidFill>
              </a:rPr>
              <a:t>              padding: </a:t>
            </a:r>
            <a:r>
              <a:rPr lang="en-ID" sz="1600" dirty="0" err="1">
                <a:solidFill>
                  <a:srgbClr val="FF0000"/>
                </a:solidFill>
              </a:rPr>
              <a:t>const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EdgeInsets.all</a:t>
            </a:r>
            <a:r>
              <a:rPr lang="en-ID" sz="1600" dirty="0">
                <a:solidFill>
                  <a:srgbClr val="FF0000"/>
                </a:solidFill>
              </a:rPr>
              <a:t>(10),</a:t>
            </a:r>
          </a:p>
          <a:p>
            <a:r>
              <a:rPr lang="en-ID" sz="1600" dirty="0">
                <a:solidFill>
                  <a:srgbClr val="FF0000"/>
                </a:solidFill>
              </a:rPr>
              <a:t>              child: Text(_</a:t>
            </a:r>
            <a:r>
              <a:rPr lang="en-ID" sz="1600" dirty="0" err="1">
                <a:solidFill>
                  <a:srgbClr val="FF0000"/>
                </a:solidFill>
              </a:rPr>
              <a:t>pm!.overview</a:t>
            </a:r>
            <a:r>
              <a:rPr lang="en-ID" sz="1600" dirty="0">
                <a:solidFill>
                  <a:srgbClr val="FF0000"/>
                </a:solidFill>
              </a:rPr>
              <a:t>, style: </a:t>
            </a:r>
            <a:r>
              <a:rPr lang="en-ID" sz="1600" dirty="0" err="1">
                <a:solidFill>
                  <a:srgbClr val="FF0000"/>
                </a:solidFill>
              </a:rPr>
              <a:t>const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TextStyle</a:t>
            </a:r>
            <a:r>
              <a:rPr lang="en-ID" sz="1600" dirty="0">
                <a:solidFill>
                  <a:srgbClr val="FF0000"/>
                </a:solidFill>
              </a:rPr>
              <a:t>(</a:t>
            </a:r>
            <a:r>
              <a:rPr lang="en-ID" sz="1600" dirty="0" err="1">
                <a:solidFill>
                  <a:srgbClr val="FF0000"/>
                </a:solidFill>
              </a:rPr>
              <a:t>fontSize</a:t>
            </a:r>
            <a:r>
              <a:rPr lang="en-ID" sz="1600" dirty="0">
                <a:solidFill>
                  <a:srgbClr val="FF0000"/>
                </a:solidFill>
              </a:rPr>
              <a:t>: 15))),</a:t>
            </a:r>
          </a:p>
          <a:p>
            <a:r>
              <a:rPr lang="en-ID" sz="1600" dirty="0">
                <a:solidFill>
                  <a:srgbClr val="FF0000"/>
                </a:solidFill>
              </a:rPr>
              <a:t>        ]));</a:t>
            </a:r>
          </a:p>
          <a:p>
            <a:r>
              <a:rPr lang="en-ID" sz="1600" dirty="0">
                <a:solidFill>
                  <a:srgbClr val="FF0000"/>
                </a:solidFill>
              </a:rPr>
              <a:t>  </a:t>
            </a:r>
          </a:p>
          <a:p>
            <a:r>
              <a:rPr lang="en-ID" sz="1600" dirty="0">
                <a:solidFill>
                  <a:srgbClr val="FF0000"/>
                </a:solidFill>
              </a:rPr>
              <a:t>}</a:t>
            </a:r>
          </a:p>
          <a:p>
            <a:br>
              <a:rPr lang="en-ID" sz="1600" dirty="0">
                <a:solidFill>
                  <a:srgbClr val="FF0000"/>
                </a:solidFill>
              </a:rPr>
            </a:br>
            <a:endParaRPr lang="en-ID" sz="1600" dirty="0">
              <a:solidFill>
                <a:srgbClr val="FF0000"/>
              </a:solidFill>
            </a:endParaRPr>
          </a:p>
        </p:txBody>
      </p:sp>
      <p:sp>
        <p:nvSpPr>
          <p:cNvPr id="45060" name="AutoShape 4" descr="blob:https://web.whatsapp.com/4be9237d-cfc1-462e-ba51-978e9348df0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5C73F3-560D-8A43-B5A9-7E5CFDC44C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6863" y="519160"/>
            <a:ext cx="2057137" cy="424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74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7544" y="2180036"/>
            <a:ext cx="5424055" cy="752509"/>
          </a:xfrm>
        </p:spPr>
        <p:txBody>
          <a:bodyPr>
            <a:no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NESTED JSON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27907" y="2012758"/>
            <a:ext cx="1789545" cy="1391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336999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Why nested JSON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457200" y="771898"/>
            <a:ext cx="8384875" cy="373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our previous web services, we already get a simple JSON array and JSON object. The JSON structure could come in more complex with a nested structure . </a:t>
            </a:r>
          </a:p>
          <a:p>
            <a:r>
              <a:rPr lang="en-US" sz="1600" dirty="0"/>
              <a:t>This nested structure often use to carry children's data of the current data. Children data come from one-to-many or many-to-many relation between current main table and other tables. </a:t>
            </a:r>
          </a:p>
          <a:p>
            <a:r>
              <a:rPr lang="en-US" sz="1600" dirty="0"/>
              <a:t>For example, a JSON of sales order data which also includes its detail order items.</a:t>
            </a:r>
          </a:p>
          <a:p>
            <a:endParaRPr lang="en-US" sz="1600" dirty="0"/>
          </a:p>
          <a:p>
            <a:r>
              <a:rPr lang="en-US" sz="1600" dirty="0"/>
              <a:t>An example that using this nested structure can be used to shows genre of current movie.</a:t>
            </a:r>
          </a:p>
          <a:p>
            <a:r>
              <a:rPr lang="en-US" sz="1600" dirty="0"/>
              <a:t>A movie can have more than one genre, and a genre can be used by more than one movie. The movie table have many-to-many relation with genre by using </a:t>
            </a:r>
            <a:r>
              <a:rPr lang="en-US" sz="1600" dirty="0" err="1"/>
              <a:t>movie_genres</a:t>
            </a:r>
            <a:r>
              <a:rPr lang="en-US" sz="1600" dirty="0"/>
              <a:t> as a bridging table.</a:t>
            </a:r>
          </a:p>
          <a:p>
            <a:br>
              <a:rPr lang="en-ID" sz="1100" dirty="0">
                <a:solidFill>
                  <a:srgbClr val="FF0000"/>
                </a:solidFill>
              </a:rPr>
            </a:br>
            <a:endParaRPr lang="en-ID" sz="1100" dirty="0">
              <a:solidFill>
                <a:srgbClr val="FF0000"/>
              </a:solidFill>
            </a:endParaRP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5060" name="AutoShape 4" descr="blob:https://web.whatsapp.com/4be9237d-cfc1-462e-ba51-978e9348df0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07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Web Service preparation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457200" y="771898"/>
            <a:ext cx="8686800" cy="373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ID" sz="1400" dirty="0"/>
              <a:t>We will still use </a:t>
            </a:r>
            <a:r>
              <a:rPr lang="en-ID" sz="1400" dirty="0" err="1"/>
              <a:t>detailmovie.php</a:t>
            </a:r>
            <a:r>
              <a:rPr lang="en-ID" sz="1400" dirty="0"/>
              <a:t> from our previous example, we add a new JSON object which value is a JSON array. </a:t>
            </a:r>
          </a:p>
          <a:p>
            <a:r>
              <a:rPr lang="en-ID" sz="1400" dirty="0"/>
              <a:t>Put this code at the commented section of </a:t>
            </a:r>
            <a:r>
              <a:rPr lang="en-ID" sz="1400" dirty="0" err="1"/>
              <a:t>detailmovie.php</a:t>
            </a:r>
            <a:endParaRPr lang="en-ID" dirty="0"/>
          </a:p>
          <a:p>
            <a:endParaRPr lang="en-ID" sz="1600" dirty="0"/>
          </a:p>
          <a:p>
            <a:r>
              <a:rPr lang="en-ID" sz="1400" dirty="0">
                <a:solidFill>
                  <a:srgbClr val="FF0000"/>
                </a:solidFill>
              </a:rPr>
              <a:t> $sql2 = "SELECT </a:t>
            </a:r>
            <a:r>
              <a:rPr lang="en-ID" sz="1400" dirty="0" err="1">
                <a:solidFill>
                  <a:srgbClr val="FF0000"/>
                </a:solidFill>
              </a:rPr>
              <a:t>genre_name</a:t>
            </a:r>
            <a:r>
              <a:rPr lang="en-ID" sz="1400" dirty="0">
                <a:solidFill>
                  <a:srgbClr val="FF0000"/>
                </a:solidFill>
              </a:rPr>
              <a:t> FROM genre inner join </a:t>
            </a:r>
            <a:r>
              <a:rPr lang="en-ID" sz="1400" dirty="0" err="1">
                <a:solidFill>
                  <a:srgbClr val="FF0000"/>
                </a:solidFill>
              </a:rPr>
              <a:t>movie_genres</a:t>
            </a:r>
            <a:endParaRPr lang="en-ID" sz="1400" dirty="0">
              <a:solidFill>
                <a:srgbClr val="FF0000"/>
              </a:solidFill>
            </a:endParaRPr>
          </a:p>
          <a:p>
            <a:r>
              <a:rPr lang="en-ID" sz="1400" dirty="0">
                <a:solidFill>
                  <a:srgbClr val="FF0000"/>
                </a:solidFill>
              </a:rPr>
              <a:t>          on </a:t>
            </a:r>
            <a:r>
              <a:rPr lang="en-ID" sz="1400" dirty="0" err="1">
                <a:solidFill>
                  <a:srgbClr val="FF0000"/>
                </a:solidFill>
              </a:rPr>
              <a:t>genre.genre_id</a:t>
            </a:r>
            <a:r>
              <a:rPr lang="en-ID" sz="1400" dirty="0">
                <a:solidFill>
                  <a:srgbClr val="FF0000"/>
                </a:solidFill>
              </a:rPr>
              <a:t>=</a:t>
            </a:r>
            <a:r>
              <a:rPr lang="en-ID" sz="1400" dirty="0" err="1">
                <a:solidFill>
                  <a:srgbClr val="FF0000"/>
                </a:solidFill>
              </a:rPr>
              <a:t>movie_genres.genre_id</a:t>
            </a:r>
            <a:endParaRPr lang="en-ID" sz="1400" dirty="0">
              <a:solidFill>
                <a:srgbClr val="FF0000"/>
              </a:solidFill>
            </a:endParaRPr>
          </a:p>
          <a:p>
            <a:r>
              <a:rPr lang="en-ID" sz="1400" dirty="0">
                <a:solidFill>
                  <a:srgbClr val="FF0000"/>
                </a:solidFill>
              </a:rPr>
              <a:t>          where </a:t>
            </a:r>
            <a:r>
              <a:rPr lang="en-ID" sz="1400" dirty="0" err="1">
                <a:solidFill>
                  <a:srgbClr val="FF0000"/>
                </a:solidFill>
              </a:rPr>
              <a:t>movie_id</a:t>
            </a:r>
            <a:r>
              <a:rPr lang="en-ID" sz="1400" dirty="0">
                <a:solidFill>
                  <a:srgbClr val="FF0000"/>
                </a:solidFill>
              </a:rPr>
              <a:t>=$id ";</a:t>
            </a:r>
          </a:p>
          <a:p>
            <a:r>
              <a:rPr lang="en-ID" sz="1400" dirty="0">
                <a:solidFill>
                  <a:srgbClr val="FF0000"/>
                </a:solidFill>
              </a:rPr>
              <a:t> $stmt2 = $conn-&gt;prepare($sql2);</a:t>
            </a:r>
          </a:p>
          <a:p>
            <a:r>
              <a:rPr lang="en-ID" sz="1400" dirty="0">
                <a:solidFill>
                  <a:srgbClr val="FF0000"/>
                </a:solidFill>
              </a:rPr>
              <a:t> $stmt2-&gt;execute();</a:t>
            </a:r>
          </a:p>
          <a:p>
            <a:r>
              <a:rPr lang="en-ID" sz="1400" dirty="0">
                <a:solidFill>
                  <a:srgbClr val="FF0000"/>
                </a:solidFill>
              </a:rPr>
              <a:t> $genres=[];</a:t>
            </a:r>
          </a:p>
          <a:p>
            <a:r>
              <a:rPr lang="en-ID" sz="1400" dirty="0">
                <a:solidFill>
                  <a:srgbClr val="FF0000"/>
                </a:solidFill>
              </a:rPr>
              <a:t> $result2 = $stmt2-&gt;</a:t>
            </a:r>
            <a:r>
              <a:rPr lang="en-ID" sz="1400" dirty="0" err="1">
                <a:solidFill>
                  <a:srgbClr val="FF0000"/>
                </a:solidFill>
              </a:rPr>
              <a:t>get_result</a:t>
            </a:r>
            <a:r>
              <a:rPr lang="en-ID" sz="1400" dirty="0">
                <a:solidFill>
                  <a:srgbClr val="FF0000"/>
                </a:solidFill>
              </a:rPr>
              <a:t>();</a:t>
            </a:r>
          </a:p>
          <a:p>
            <a:r>
              <a:rPr lang="en-ID" sz="1400" dirty="0">
                <a:solidFill>
                  <a:srgbClr val="FF0000"/>
                </a:solidFill>
              </a:rPr>
              <a:t> if ($result2-&gt;</a:t>
            </a:r>
            <a:r>
              <a:rPr lang="en-ID" sz="1400" dirty="0" err="1">
                <a:solidFill>
                  <a:srgbClr val="FF0000"/>
                </a:solidFill>
              </a:rPr>
              <a:t>num_rows</a:t>
            </a:r>
            <a:r>
              <a:rPr lang="en-ID" sz="1400" dirty="0">
                <a:solidFill>
                  <a:srgbClr val="FF0000"/>
                </a:solidFill>
              </a:rPr>
              <a:t> &gt; 0) {</a:t>
            </a:r>
          </a:p>
          <a:p>
            <a:r>
              <a:rPr lang="en-ID" sz="1400" dirty="0">
                <a:solidFill>
                  <a:srgbClr val="FF0000"/>
                </a:solidFill>
              </a:rPr>
              <a:t>        while($r2=</a:t>
            </a:r>
            <a:r>
              <a:rPr lang="en-ID" sz="1400" dirty="0" err="1">
                <a:solidFill>
                  <a:srgbClr val="FF0000"/>
                </a:solidFill>
              </a:rPr>
              <a:t>mysqli_fetch_assoc</a:t>
            </a:r>
            <a:r>
              <a:rPr lang="en-ID" sz="1400" dirty="0">
                <a:solidFill>
                  <a:srgbClr val="FF0000"/>
                </a:solidFill>
              </a:rPr>
              <a:t>($result2))</a:t>
            </a:r>
          </a:p>
          <a:p>
            <a:r>
              <a:rPr lang="en-ID" sz="1400" dirty="0">
                <a:solidFill>
                  <a:srgbClr val="FF0000"/>
                </a:solidFill>
              </a:rPr>
              <a:t>        {</a:t>
            </a:r>
          </a:p>
          <a:p>
            <a:r>
              <a:rPr lang="en-ID" sz="1400" dirty="0">
                <a:solidFill>
                  <a:srgbClr val="FF0000"/>
                </a:solidFill>
              </a:rPr>
              <a:t>          </a:t>
            </a:r>
            <a:r>
              <a:rPr lang="en-ID" sz="1400" dirty="0" err="1">
                <a:solidFill>
                  <a:srgbClr val="FF0000"/>
                </a:solidFill>
              </a:rPr>
              <a:t>array_push</a:t>
            </a:r>
            <a:r>
              <a:rPr lang="en-ID" sz="1400" dirty="0">
                <a:solidFill>
                  <a:srgbClr val="FF0000"/>
                </a:solidFill>
              </a:rPr>
              <a:t>($genres,$r2);</a:t>
            </a:r>
          </a:p>
          <a:p>
            <a:r>
              <a:rPr lang="en-ID" sz="1400" dirty="0">
                <a:solidFill>
                  <a:srgbClr val="FF0000"/>
                </a:solidFill>
              </a:rPr>
              <a:t>        }</a:t>
            </a:r>
          </a:p>
          <a:p>
            <a:r>
              <a:rPr lang="en-ID" sz="1400" dirty="0">
                <a:solidFill>
                  <a:srgbClr val="FF0000"/>
                </a:solidFill>
              </a:rPr>
              <a:t> }</a:t>
            </a:r>
          </a:p>
          <a:p>
            <a:r>
              <a:rPr lang="en-ID" sz="1400" dirty="0">
                <a:solidFill>
                  <a:srgbClr val="FF0000"/>
                </a:solidFill>
              </a:rPr>
              <a:t> $r["genres"]=$genres;</a:t>
            </a:r>
          </a:p>
          <a:p>
            <a:endParaRPr lang="en-ID" sz="1600" dirty="0"/>
          </a:p>
          <a:p>
            <a:endParaRPr lang="en-ID" sz="1600" dirty="0"/>
          </a:p>
          <a:p>
            <a:br>
              <a:rPr lang="en-ID" sz="1600" dirty="0"/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60" name="AutoShape 4" descr="blob:https://web.whatsapp.com/4be9237d-cfc1-462e-ba51-978e9348df0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07C98-4B0E-2E4D-B4AB-F0172987277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0469" y="1664897"/>
            <a:ext cx="2386331" cy="326294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292FD057-8631-DA4D-AD16-7511A430DF3A}"/>
              </a:ext>
            </a:extLst>
          </p:cNvPr>
          <p:cNvSpPr/>
          <p:nvPr/>
        </p:nvSpPr>
        <p:spPr>
          <a:xfrm rot="465972">
            <a:off x="4019909" y="3994047"/>
            <a:ext cx="2432649" cy="538307"/>
          </a:xfrm>
          <a:prstGeom prst="rightArrow">
            <a:avLst>
              <a:gd name="adj1" fmla="val 66025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07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Update Class </a:t>
            </a:r>
            <a:r>
              <a:rPr lang="en-US" sz="3600" b="1" dirty="0" err="1">
                <a:solidFill>
                  <a:srgbClr val="000090"/>
                </a:solidFill>
              </a:rPr>
              <a:t>PopMovie</a:t>
            </a:r>
            <a:endParaRPr lang="en-US" sz="3600" b="1" dirty="0">
              <a:solidFill>
                <a:srgbClr val="00009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457200" y="771898"/>
            <a:ext cx="8686800" cy="373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ID" sz="1400" dirty="0">
                <a:solidFill>
                  <a:schemeClr val="bg1">
                    <a:lumMod val="65000"/>
                  </a:schemeClr>
                </a:solidFill>
              </a:rPr>
              <a:t>class </a:t>
            </a:r>
            <a:r>
              <a:rPr lang="en-ID" sz="1400" dirty="0" err="1">
                <a:solidFill>
                  <a:schemeClr val="bg1">
                    <a:lumMod val="65000"/>
                  </a:schemeClr>
                </a:solidFill>
              </a:rPr>
              <a:t>PopMovie</a:t>
            </a:r>
            <a:r>
              <a:rPr lang="en-ID" sz="1400" dirty="0">
                <a:solidFill>
                  <a:schemeClr val="bg1">
                    <a:lumMod val="65000"/>
                  </a:schemeClr>
                </a:solidFill>
              </a:rPr>
              <a:t> {</a:t>
            </a:r>
          </a:p>
          <a:p>
            <a:r>
              <a:rPr lang="en-ID" sz="1400" dirty="0">
                <a:solidFill>
                  <a:schemeClr val="bg1">
                    <a:lumMod val="65000"/>
                  </a:schemeClr>
                </a:solidFill>
              </a:rPr>
              <a:t>  int id;</a:t>
            </a:r>
          </a:p>
          <a:p>
            <a:r>
              <a:rPr lang="en-ID" sz="1400" dirty="0">
                <a:solidFill>
                  <a:schemeClr val="bg1">
                    <a:lumMod val="65000"/>
                  </a:schemeClr>
                </a:solidFill>
              </a:rPr>
              <a:t>  String title;</a:t>
            </a:r>
          </a:p>
          <a:p>
            <a:r>
              <a:rPr lang="en-ID" sz="1400" dirty="0">
                <a:solidFill>
                  <a:schemeClr val="bg1">
                    <a:lumMod val="65000"/>
                  </a:schemeClr>
                </a:solidFill>
              </a:rPr>
              <a:t>  String overview;</a:t>
            </a:r>
          </a:p>
          <a:p>
            <a:r>
              <a:rPr lang="en-ID" sz="1400" dirty="0">
                <a:solidFill>
                  <a:schemeClr val="bg1">
                    <a:lumMod val="65000"/>
                  </a:schemeClr>
                </a:solidFill>
              </a:rPr>
              <a:t>  String </a:t>
            </a:r>
            <a:r>
              <a:rPr lang="en-ID" sz="1400" dirty="0" err="1">
                <a:solidFill>
                  <a:schemeClr val="bg1">
                    <a:lumMod val="65000"/>
                  </a:schemeClr>
                </a:solidFill>
              </a:rPr>
              <a:t>vote_average</a:t>
            </a:r>
            <a:r>
              <a:rPr lang="en-ID" sz="1400" dirty="0">
                <a:solidFill>
                  <a:schemeClr val="bg1">
                    <a:lumMod val="65000"/>
                  </a:schemeClr>
                </a:solidFill>
              </a:rPr>
              <a:t>;</a:t>
            </a:r>
          </a:p>
          <a:p>
            <a:r>
              <a:rPr lang="en-ID" sz="1400" dirty="0"/>
              <a:t>  </a:t>
            </a:r>
            <a:r>
              <a:rPr lang="en-ID" sz="1400" dirty="0">
                <a:solidFill>
                  <a:srgbClr val="FF0000"/>
                </a:solidFill>
              </a:rPr>
              <a:t> List? genres;</a:t>
            </a:r>
          </a:p>
          <a:p>
            <a:endParaRPr lang="en-ID" sz="1400" dirty="0"/>
          </a:p>
          <a:p>
            <a:r>
              <a:rPr lang="en-ID" sz="1400" dirty="0"/>
              <a:t>  </a:t>
            </a:r>
            <a:r>
              <a:rPr lang="en-ID" sz="1400" dirty="0" err="1">
                <a:solidFill>
                  <a:schemeClr val="bg1">
                    <a:lumMod val="65000"/>
                  </a:schemeClr>
                </a:solidFill>
              </a:rPr>
              <a:t>PopMovie</a:t>
            </a:r>
            <a:r>
              <a:rPr lang="en-ID" sz="1400" dirty="0">
                <a:solidFill>
                  <a:schemeClr val="bg1">
                    <a:lumMod val="65000"/>
                  </a:schemeClr>
                </a:solidFill>
              </a:rPr>
              <a:t>(</a:t>
            </a:r>
          </a:p>
          <a:p>
            <a:r>
              <a:rPr lang="en-ID" sz="1400" dirty="0">
                <a:solidFill>
                  <a:schemeClr val="bg1">
                    <a:lumMod val="65000"/>
                  </a:schemeClr>
                </a:solidFill>
              </a:rPr>
              <a:t>      {</a:t>
            </a:r>
            <a:r>
              <a:rPr lang="en-ID" sz="1400" dirty="0" err="1">
                <a:solidFill>
                  <a:schemeClr val="bg1">
                    <a:lumMod val="65000"/>
                  </a:schemeClr>
                </a:solidFill>
              </a:rPr>
              <a:t>this.id</a:t>
            </a:r>
            <a:r>
              <a:rPr lang="en-ID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bg1">
                    <a:lumMod val="65000"/>
                  </a:schemeClr>
                </a:solidFill>
              </a:rPr>
              <a:t>this.title</a:t>
            </a:r>
            <a:r>
              <a:rPr lang="en-ID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bg1">
                    <a:lumMod val="65000"/>
                  </a:schemeClr>
                </a:solidFill>
              </a:rPr>
              <a:t>this.overview</a:t>
            </a:r>
            <a:r>
              <a:rPr lang="en-ID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bg1">
                    <a:lumMod val="65000"/>
                  </a:schemeClr>
                </a:solidFill>
              </a:rPr>
              <a:t>this.vote_average</a:t>
            </a:r>
            <a:r>
              <a:rPr lang="en-ID" sz="1400" dirty="0">
                <a:solidFill>
                  <a:srgbClr val="FF0000"/>
                </a:solidFill>
              </a:rPr>
              <a:t>, </a:t>
            </a:r>
            <a:r>
              <a:rPr lang="en-ID" sz="1400" dirty="0" err="1">
                <a:solidFill>
                  <a:srgbClr val="FF0000"/>
                </a:solidFill>
              </a:rPr>
              <a:t>this.genres</a:t>
            </a:r>
            <a:r>
              <a:rPr lang="en-ID" sz="1400" dirty="0">
                <a:solidFill>
                  <a:schemeClr val="bg1">
                    <a:lumMod val="65000"/>
                  </a:schemeClr>
                </a:solidFill>
              </a:rPr>
              <a:t>});</a:t>
            </a:r>
          </a:p>
          <a:p>
            <a:r>
              <a:rPr lang="en-ID" sz="1400" dirty="0">
                <a:solidFill>
                  <a:schemeClr val="bg1">
                    <a:lumMod val="65000"/>
                  </a:schemeClr>
                </a:solidFill>
              </a:rPr>
              <a:t>  factory </a:t>
            </a:r>
            <a:r>
              <a:rPr lang="en-ID" sz="1400" dirty="0" err="1">
                <a:solidFill>
                  <a:schemeClr val="bg1">
                    <a:lumMod val="65000"/>
                  </a:schemeClr>
                </a:solidFill>
              </a:rPr>
              <a:t>PopMovie.fromJson</a:t>
            </a:r>
            <a:r>
              <a:rPr lang="en-ID" sz="1400" dirty="0">
                <a:solidFill>
                  <a:schemeClr val="bg1">
                    <a:lumMod val="65000"/>
                  </a:schemeClr>
                </a:solidFill>
              </a:rPr>
              <a:t>(Map&lt;String, dynamic&gt; json) {</a:t>
            </a:r>
          </a:p>
          <a:p>
            <a:r>
              <a:rPr lang="en-ID" sz="1400" dirty="0">
                <a:solidFill>
                  <a:schemeClr val="bg1">
                    <a:lumMod val="65000"/>
                  </a:schemeClr>
                </a:solidFill>
              </a:rPr>
              <a:t>    return </a:t>
            </a:r>
            <a:r>
              <a:rPr lang="en-ID" sz="1400" dirty="0" err="1">
                <a:solidFill>
                  <a:schemeClr val="bg1">
                    <a:lumMod val="65000"/>
                  </a:schemeClr>
                </a:solidFill>
              </a:rPr>
              <a:t>PopMovie</a:t>
            </a:r>
            <a:r>
              <a:rPr lang="en-ID" sz="1400" dirty="0">
                <a:solidFill>
                  <a:schemeClr val="bg1">
                    <a:lumMod val="65000"/>
                  </a:schemeClr>
                </a:solidFill>
              </a:rPr>
              <a:t>(</a:t>
            </a:r>
          </a:p>
          <a:p>
            <a:r>
              <a:rPr lang="en-ID" sz="1400" dirty="0">
                <a:solidFill>
                  <a:schemeClr val="bg1">
                    <a:lumMod val="65000"/>
                  </a:schemeClr>
                </a:solidFill>
              </a:rPr>
              <a:t>        id: json['</a:t>
            </a:r>
            <a:r>
              <a:rPr lang="en-ID" sz="1400" dirty="0" err="1">
                <a:solidFill>
                  <a:schemeClr val="bg1">
                    <a:lumMod val="65000"/>
                  </a:schemeClr>
                </a:solidFill>
              </a:rPr>
              <a:t>movie_id</a:t>
            </a:r>
            <a:r>
              <a:rPr lang="en-ID" sz="1400" dirty="0">
                <a:solidFill>
                  <a:schemeClr val="bg1">
                    <a:lumMod val="65000"/>
                  </a:schemeClr>
                </a:solidFill>
              </a:rPr>
              <a:t>'],</a:t>
            </a:r>
          </a:p>
          <a:p>
            <a:r>
              <a:rPr lang="en-ID" sz="1400" dirty="0">
                <a:solidFill>
                  <a:schemeClr val="bg1">
                    <a:lumMod val="65000"/>
                  </a:schemeClr>
                </a:solidFill>
              </a:rPr>
              <a:t>        title: json['title'],</a:t>
            </a:r>
          </a:p>
          <a:p>
            <a:r>
              <a:rPr lang="en-ID" sz="1400" dirty="0">
                <a:solidFill>
                  <a:schemeClr val="bg1">
                    <a:lumMod val="65000"/>
                  </a:schemeClr>
                </a:solidFill>
              </a:rPr>
              <a:t>        overview: json['overview'],</a:t>
            </a:r>
          </a:p>
          <a:p>
            <a:r>
              <a:rPr lang="en-ID" sz="1400" dirty="0">
                <a:solidFill>
                  <a:schemeClr val="bg1">
                    <a:lumMod val="65000"/>
                  </a:schemeClr>
                </a:solidFill>
              </a:rPr>
              <a:t>        </a:t>
            </a:r>
            <a:r>
              <a:rPr lang="en-ID" sz="1400" dirty="0" err="1">
                <a:solidFill>
                  <a:schemeClr val="bg1">
                    <a:lumMod val="65000"/>
                  </a:schemeClr>
                </a:solidFill>
              </a:rPr>
              <a:t>vote_average</a:t>
            </a:r>
            <a:r>
              <a:rPr lang="en-ID" sz="1400" dirty="0">
                <a:solidFill>
                  <a:schemeClr val="bg1">
                    <a:lumMod val="65000"/>
                  </a:schemeClr>
                </a:solidFill>
              </a:rPr>
              <a:t>: json['</a:t>
            </a:r>
            <a:r>
              <a:rPr lang="en-ID" sz="1400" dirty="0" err="1">
                <a:solidFill>
                  <a:schemeClr val="bg1">
                    <a:lumMod val="65000"/>
                  </a:schemeClr>
                </a:solidFill>
              </a:rPr>
              <a:t>vote_average</a:t>
            </a:r>
            <a:r>
              <a:rPr lang="en-ID" sz="1400" dirty="0">
                <a:solidFill>
                  <a:schemeClr val="bg1">
                    <a:lumMod val="65000"/>
                  </a:schemeClr>
                </a:solidFill>
              </a:rPr>
              <a:t>'],</a:t>
            </a:r>
          </a:p>
          <a:p>
            <a:r>
              <a:rPr lang="en-ID" sz="1400" dirty="0"/>
              <a:t>        </a:t>
            </a:r>
            <a:r>
              <a:rPr lang="en-ID" sz="1400" dirty="0">
                <a:solidFill>
                  <a:srgbClr val="FF0000"/>
                </a:solidFill>
              </a:rPr>
              <a:t> genres: json['genres']</a:t>
            </a:r>
            <a:br>
              <a:rPr lang="en-ID" sz="1400" dirty="0">
                <a:solidFill>
                  <a:srgbClr val="FF0000"/>
                </a:solidFill>
              </a:rPr>
            </a:br>
            <a:r>
              <a:rPr lang="en-ID" sz="1400" dirty="0">
                <a:solidFill>
                  <a:srgbClr val="FF0000"/>
                </a:solidFill>
              </a:rPr>
              <a:t>   </a:t>
            </a:r>
            <a:r>
              <a:rPr lang="en-ID" sz="1400" dirty="0">
                <a:solidFill>
                  <a:schemeClr val="bg1">
                    <a:lumMod val="65000"/>
                  </a:schemeClr>
                </a:solidFill>
              </a:rPr>
              <a:t>);</a:t>
            </a:r>
          </a:p>
          <a:p>
            <a:r>
              <a:rPr lang="en-ID" sz="1400" dirty="0"/>
              <a:t>  </a:t>
            </a:r>
            <a:r>
              <a:rPr lang="en-ID" sz="1400" dirty="0">
                <a:solidFill>
                  <a:schemeClr val="bg1">
                    <a:lumMod val="65000"/>
                  </a:schemeClr>
                </a:solidFill>
              </a:rPr>
              <a:t>}</a:t>
            </a:r>
          </a:p>
          <a:p>
            <a:r>
              <a:rPr lang="en-ID" sz="1400" dirty="0">
                <a:solidFill>
                  <a:schemeClr val="bg1">
                    <a:lumMod val="65000"/>
                  </a:schemeClr>
                </a:solidFill>
              </a:rPr>
              <a:t>}</a:t>
            </a:r>
          </a:p>
          <a:p>
            <a:br>
              <a:rPr lang="en-ID" sz="1400" dirty="0"/>
            </a:br>
            <a:endParaRPr lang="en-ID" sz="1400" dirty="0"/>
          </a:p>
        </p:txBody>
      </p:sp>
      <p:sp>
        <p:nvSpPr>
          <p:cNvPr id="45060" name="AutoShape 4" descr="blob:https://web.whatsapp.com/4be9237d-cfc1-462e-ba51-978e9348df0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362C2529-42D2-FD21-F615-C2029A6F805E}"/>
              </a:ext>
            </a:extLst>
          </p:cNvPr>
          <p:cNvSpPr txBox="1"/>
          <p:nvPr/>
        </p:nvSpPr>
        <p:spPr>
          <a:xfrm>
            <a:off x="3067493" y="981399"/>
            <a:ext cx="5571460" cy="138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Why nullable list? It’s a bit tricky</a:t>
            </a:r>
          </a:p>
          <a:p>
            <a:r>
              <a:rPr lang="en-US" sz="1400" dirty="0"/>
              <a:t>Recall on the popular movie screen we use this class, but the API (</a:t>
            </a:r>
            <a:r>
              <a:rPr lang="en-US" sz="1400" dirty="0" err="1"/>
              <a:t>listmovies.php</a:t>
            </a:r>
            <a:r>
              <a:rPr lang="en-US" sz="1400" dirty="0"/>
              <a:t>) do not include the movie genres</a:t>
            </a:r>
          </a:p>
          <a:p>
            <a:r>
              <a:rPr lang="en-US" sz="1400" dirty="0"/>
              <a:t>If genres is not nullable, we will get a runtime error when opening the popular movie screen, since the JSON does not contain the ‘genres’ array</a:t>
            </a:r>
            <a:endParaRPr lang="id-ID" sz="1400" dirty="0"/>
          </a:p>
        </p:txBody>
      </p:sp>
      <p:cxnSp>
        <p:nvCxnSpPr>
          <p:cNvPr id="6" name="Konektor Panah Lurus 5">
            <a:extLst>
              <a:ext uri="{FF2B5EF4-FFF2-40B4-BE49-F238E27FC236}">
                <a16:creationId xmlns:a16="http://schemas.microsoft.com/office/drawing/2014/main" id="{21FC74F8-BE04-533F-73B8-6212DA6FB502}"/>
              </a:ext>
            </a:extLst>
          </p:cNvPr>
          <p:cNvCxnSpPr/>
          <p:nvPr/>
        </p:nvCxnSpPr>
        <p:spPr>
          <a:xfrm flipH="1">
            <a:off x="2110563" y="1679944"/>
            <a:ext cx="956930" cy="3136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107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Update </a:t>
            </a:r>
            <a:r>
              <a:rPr lang="en-US" sz="3600" b="1" dirty="0" err="1">
                <a:solidFill>
                  <a:srgbClr val="000090"/>
                </a:solidFill>
              </a:rPr>
              <a:t>tampilData</a:t>
            </a:r>
            <a:endParaRPr lang="en-US" sz="3600" b="1" dirty="0">
              <a:solidFill>
                <a:srgbClr val="00009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0" y="737281"/>
            <a:ext cx="8686800" cy="373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600" dirty="0"/>
              <a:t>              Add the genre below overview.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sz="1600" dirty="0"/>
          </a:p>
          <a:p>
            <a:r>
              <a:rPr lang="en-ID" dirty="0"/>
              <a:t> </a:t>
            </a:r>
            <a:r>
              <a:rPr lang="en-ID" dirty="0" err="1">
                <a:solidFill>
                  <a:srgbClr val="FF0000"/>
                </a:solidFill>
              </a:rPr>
              <a:t>const</a:t>
            </a:r>
            <a:r>
              <a:rPr lang="en-ID" dirty="0">
                <a:solidFill>
                  <a:srgbClr val="FF0000"/>
                </a:solidFill>
              </a:rPr>
              <a:t> Padding(padding: </a:t>
            </a:r>
            <a:r>
              <a:rPr lang="en-ID" dirty="0" err="1">
                <a:solidFill>
                  <a:srgbClr val="FF0000"/>
                </a:solidFill>
              </a:rPr>
              <a:t>EdgeInsets.all</a:t>
            </a:r>
            <a:r>
              <a:rPr lang="en-ID" dirty="0">
                <a:solidFill>
                  <a:srgbClr val="FF0000"/>
                </a:solidFill>
              </a:rPr>
              <a:t>(10), child: Text("Genre:")),</a:t>
            </a:r>
          </a:p>
          <a:p>
            <a:r>
              <a:rPr lang="en-ID" dirty="0">
                <a:solidFill>
                  <a:srgbClr val="FF0000"/>
                </a:solidFill>
              </a:rPr>
              <a:t>            Padding(</a:t>
            </a:r>
          </a:p>
          <a:p>
            <a:r>
              <a:rPr lang="en-ID" dirty="0">
                <a:solidFill>
                  <a:srgbClr val="FF0000"/>
                </a:solidFill>
              </a:rPr>
              <a:t>                padding: </a:t>
            </a:r>
            <a:r>
              <a:rPr lang="en-ID" dirty="0" err="1">
                <a:solidFill>
                  <a:srgbClr val="FF0000"/>
                </a:solidFill>
              </a:rPr>
              <a:t>const</a:t>
            </a:r>
            <a:r>
              <a:rPr lang="en-ID" dirty="0">
                <a:solidFill>
                  <a:srgbClr val="FF0000"/>
                </a:solidFill>
              </a:rPr>
              <a:t> </a:t>
            </a:r>
            <a:r>
              <a:rPr lang="en-ID" dirty="0" err="1">
                <a:solidFill>
                  <a:srgbClr val="FF0000"/>
                </a:solidFill>
              </a:rPr>
              <a:t>EdgeInsets.all</a:t>
            </a:r>
            <a:r>
              <a:rPr lang="en-ID" dirty="0">
                <a:solidFill>
                  <a:srgbClr val="FF0000"/>
                </a:solidFill>
              </a:rPr>
              <a:t>(10),</a:t>
            </a:r>
          </a:p>
          <a:p>
            <a:r>
              <a:rPr lang="en-ID" dirty="0">
                <a:solidFill>
                  <a:srgbClr val="FF0000"/>
                </a:solidFill>
              </a:rPr>
              <a:t>                child: </a:t>
            </a:r>
            <a:r>
              <a:rPr lang="en-ID" dirty="0" err="1">
                <a:solidFill>
                  <a:srgbClr val="FF0000"/>
                </a:solidFill>
              </a:rPr>
              <a:t>ListView.builder</a:t>
            </a:r>
            <a:r>
              <a:rPr lang="en-ID" dirty="0">
                <a:solidFill>
                  <a:srgbClr val="FF0000"/>
                </a:solidFill>
              </a:rPr>
              <a:t>(</a:t>
            </a:r>
          </a:p>
          <a:p>
            <a:r>
              <a:rPr lang="en-ID" dirty="0">
                <a:solidFill>
                  <a:srgbClr val="FF0000"/>
                </a:solidFill>
              </a:rPr>
              <a:t>                    </a:t>
            </a:r>
            <a:r>
              <a:rPr lang="en-ID" dirty="0" err="1">
                <a:solidFill>
                  <a:srgbClr val="FF0000"/>
                </a:solidFill>
              </a:rPr>
              <a:t>shrinkWrap</a:t>
            </a:r>
            <a:r>
              <a:rPr lang="en-ID" dirty="0">
                <a:solidFill>
                  <a:srgbClr val="FF0000"/>
                </a:solidFill>
              </a:rPr>
              <a:t>: true,</a:t>
            </a:r>
          </a:p>
          <a:p>
            <a:r>
              <a:rPr lang="en-ID" dirty="0">
                <a:solidFill>
                  <a:srgbClr val="FF0000"/>
                </a:solidFill>
              </a:rPr>
              <a:t>                    </a:t>
            </a:r>
            <a:r>
              <a:rPr lang="en-ID" dirty="0" err="1">
                <a:solidFill>
                  <a:srgbClr val="FF0000"/>
                </a:solidFill>
              </a:rPr>
              <a:t>itemCount</a:t>
            </a:r>
            <a:r>
              <a:rPr lang="en-ID" dirty="0">
                <a:solidFill>
                  <a:srgbClr val="FF0000"/>
                </a:solidFill>
              </a:rPr>
              <a:t>: _</a:t>
            </a:r>
            <a:r>
              <a:rPr lang="en-ID" dirty="0" err="1">
                <a:solidFill>
                  <a:srgbClr val="FF0000"/>
                </a:solidFill>
              </a:rPr>
              <a:t>pm?.genres?.length</a:t>
            </a:r>
            <a:r>
              <a:rPr lang="en-ID" dirty="0">
                <a:solidFill>
                  <a:srgbClr val="FF0000"/>
                </a:solidFill>
              </a:rPr>
              <a:t>,</a:t>
            </a:r>
          </a:p>
          <a:p>
            <a:r>
              <a:rPr lang="en-ID" dirty="0">
                <a:solidFill>
                  <a:srgbClr val="FF0000"/>
                </a:solidFill>
              </a:rPr>
              <a:t>                    </a:t>
            </a:r>
            <a:r>
              <a:rPr lang="en-ID" dirty="0" err="1">
                <a:solidFill>
                  <a:srgbClr val="FF0000"/>
                </a:solidFill>
              </a:rPr>
              <a:t>itemBuilder</a:t>
            </a:r>
            <a:r>
              <a:rPr lang="en-ID" dirty="0">
                <a:solidFill>
                  <a:srgbClr val="FF0000"/>
                </a:solidFill>
              </a:rPr>
              <a:t>: (</a:t>
            </a:r>
            <a:r>
              <a:rPr lang="en-ID" dirty="0" err="1">
                <a:solidFill>
                  <a:srgbClr val="FF0000"/>
                </a:solidFill>
              </a:rPr>
              <a:t>BuildContext</a:t>
            </a:r>
            <a:r>
              <a:rPr lang="en-ID" dirty="0">
                <a:solidFill>
                  <a:srgbClr val="FF0000"/>
                </a:solidFill>
              </a:rPr>
              <a:t> </a:t>
            </a:r>
            <a:r>
              <a:rPr lang="en-ID" dirty="0" err="1">
                <a:solidFill>
                  <a:srgbClr val="FF0000"/>
                </a:solidFill>
              </a:rPr>
              <a:t>ctxt</a:t>
            </a:r>
            <a:r>
              <a:rPr lang="en-ID" dirty="0">
                <a:solidFill>
                  <a:srgbClr val="FF0000"/>
                </a:solidFill>
              </a:rPr>
              <a:t>, int index) {</a:t>
            </a:r>
          </a:p>
          <a:p>
            <a:r>
              <a:rPr lang="en-ID" dirty="0">
                <a:solidFill>
                  <a:srgbClr val="FF0000"/>
                </a:solidFill>
              </a:rPr>
              <a:t>                      return Text(_</a:t>
            </a:r>
            <a:r>
              <a:rPr lang="en-ID" dirty="0" err="1">
                <a:solidFill>
                  <a:srgbClr val="FF0000"/>
                </a:solidFill>
              </a:rPr>
              <a:t>pm?.genres</a:t>
            </a:r>
            <a:r>
              <a:rPr lang="en-ID" dirty="0">
                <a:solidFill>
                  <a:srgbClr val="FF0000"/>
                </a:solidFill>
              </a:rPr>
              <a:t>?[index]['</a:t>
            </a:r>
            <a:r>
              <a:rPr lang="en-ID" dirty="0" err="1">
                <a:solidFill>
                  <a:srgbClr val="FF0000"/>
                </a:solidFill>
              </a:rPr>
              <a:t>genre_name</a:t>
            </a:r>
            <a:r>
              <a:rPr lang="en-ID" dirty="0">
                <a:solidFill>
                  <a:srgbClr val="FF0000"/>
                </a:solidFill>
              </a:rPr>
              <a:t>']);</a:t>
            </a:r>
          </a:p>
          <a:p>
            <a:r>
              <a:rPr lang="en-ID" dirty="0">
                <a:solidFill>
                  <a:srgbClr val="FF0000"/>
                </a:solidFill>
              </a:rPr>
              <a:t>                    }))</a:t>
            </a:r>
            <a:endParaRPr lang="en-ID" sz="1400" dirty="0"/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60" name="AutoShape 4" descr="blob:https://web.whatsapp.com/4be9237d-cfc1-462e-ba51-978e9348df0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218C9-0A22-D547-8B74-9B7413510F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2804" y="576943"/>
            <a:ext cx="2182186" cy="455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05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7544" y="2180036"/>
            <a:ext cx="5424055" cy="752509"/>
          </a:xfrm>
        </p:spPr>
        <p:txBody>
          <a:bodyPr>
            <a:noAutofit/>
          </a:bodyPr>
          <a:lstStyle/>
          <a:p>
            <a:pPr algn="l"/>
            <a:r>
              <a:rPr lang="en-US" sz="5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Exercise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27907" y="2012758"/>
            <a:ext cx="1789545" cy="1391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199896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Parameterized Web Service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783771"/>
            <a:ext cx="8229600" cy="3810852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100"/>
              <a:buNone/>
            </a:pPr>
            <a:r>
              <a:rPr lang="en-US" sz="2000" dirty="0"/>
              <a:t>It is very common for web service to take requests equipped with parameters as input for filtering the response from database server and also as data for inserting something to database, etc.. .</a:t>
            </a:r>
          </a:p>
          <a:p>
            <a:pPr marL="0" lvl="0" indent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100"/>
              <a:buNone/>
            </a:pPr>
            <a:r>
              <a:rPr lang="en-US" sz="2000" dirty="0"/>
              <a:t>For simple example, we will add a parameter in a web service we already prepared in previous week for filtering the title of the movie. Movies listed on the web service are movies which title contain word in the parameter.</a:t>
            </a: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533"/>
              </a:spcBef>
              <a:buSzPts val="2667"/>
              <a:buNone/>
            </a:pPr>
            <a:endParaRPr lang="en-US" sz="14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48107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Exercise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blob:https://web.whatsapp.com/4be9237d-cfc1-462e-ba51-978e9348df0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0375" y="831273"/>
            <a:ext cx="837486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With the same steps in previous chapter, add information about actor/actress in the movie, equipped with their cast. (taken from person and </a:t>
            </a:r>
            <a:r>
              <a:rPr lang="en-US" sz="2000" dirty="0" err="1"/>
              <a:t>movie_cast</a:t>
            </a:r>
            <a:r>
              <a:rPr lang="en-US" sz="2000" dirty="0"/>
              <a:t> table)</a:t>
            </a:r>
          </a:p>
          <a:p>
            <a:endParaRPr lang="en-US" sz="2000" dirty="0"/>
          </a:p>
          <a:p>
            <a:r>
              <a:rPr lang="en-US" sz="2000" dirty="0"/>
              <a:t>Example:</a:t>
            </a:r>
            <a:br>
              <a:rPr lang="en-US" sz="2000" dirty="0"/>
            </a:br>
            <a:r>
              <a:rPr lang="en-US" sz="2000" dirty="0"/>
              <a:t>  Robert Downey Jr – Tony Stark/ Ironman</a:t>
            </a:r>
            <a:br>
              <a:rPr lang="en-US" sz="2000" dirty="0"/>
            </a:br>
            <a:r>
              <a:rPr lang="en-US" sz="2000" dirty="0"/>
              <a:t>  Chris Evan – Captain America		</a:t>
            </a:r>
          </a:p>
          <a:p>
            <a:endParaRPr lang="en-US" sz="2000" dirty="0"/>
          </a:p>
          <a:p>
            <a:r>
              <a:rPr lang="en-US" sz="2000" dirty="0"/>
              <a:t>Upload </a:t>
            </a:r>
            <a:r>
              <a:rPr lang="en-US" sz="2000" dirty="0" err="1"/>
              <a:t>detailpop.dart</a:t>
            </a:r>
            <a:r>
              <a:rPr lang="en-US" sz="2000" dirty="0"/>
              <a:t> to uls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F78C9B-5B80-3544-A882-D53F3915A0A0}"/>
              </a:ext>
            </a:extLst>
          </p:cNvPr>
          <p:cNvSpPr txBox="1"/>
          <p:nvPr/>
        </p:nvSpPr>
        <p:spPr>
          <a:xfrm>
            <a:off x="4647808" y="3388332"/>
            <a:ext cx="46503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finish now </a:t>
            </a:r>
            <a:r>
              <a:rPr lang="en-US" sz="1800" dirty="0">
                <a:sym typeface="Wingdings" pitchFamily="2" charset="2"/>
              </a:rPr>
              <a:t> 100</a:t>
            </a:r>
          </a:p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finish today  </a:t>
            </a:r>
            <a:r>
              <a:rPr lang="en-US" dirty="0">
                <a:sym typeface="Wingdings" pitchFamily="2" charset="2"/>
              </a:rPr>
              <a:t>95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Wingdings" pitchFamily="2" charset="2"/>
            </a:endParaRPr>
          </a:p>
          <a:p>
            <a:r>
              <a:rPr lang="en-US" sz="1800" dirty="0">
                <a:sym typeface="Wingdings" pitchFamily="2" charset="2"/>
              </a:rPr>
              <a:t>finish tomorrow  </a:t>
            </a:r>
            <a:r>
              <a:rPr lang="en-US" dirty="0">
                <a:sym typeface="Wingdings" pitchFamily="2" charset="2"/>
              </a:rPr>
              <a:t>90</a:t>
            </a:r>
            <a:endParaRPr lang="en-US" sz="1800" dirty="0">
              <a:sym typeface="Wingdings" pitchFamily="2" charset="2"/>
            </a:endParaRPr>
          </a:p>
          <a:p>
            <a:r>
              <a:rPr lang="en-US" sz="1800" dirty="0">
                <a:sym typeface="Wingdings" pitchFamily="2" charset="2"/>
              </a:rPr>
              <a:t>finish before next week </a:t>
            </a:r>
            <a:r>
              <a:rPr lang="en-US" dirty="0">
                <a:sym typeface="Wingdings" pitchFamily="2" charset="2"/>
              </a:rPr>
              <a:t>85</a:t>
            </a:r>
            <a:endParaRPr lang="en-US" sz="1800" dirty="0">
              <a:sym typeface="Wingdings" pitchFamily="2" charset="2"/>
            </a:endParaRPr>
          </a:p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finish after next week  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8107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>
          <a:xfrm>
            <a:off x="4862945" y="778274"/>
            <a:ext cx="3946237" cy="4070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578" name="Picture 2" descr="Blue-man-Questions-Comm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57" y="547551"/>
            <a:ext cx="4474288" cy="46242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9777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Update web service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783771"/>
            <a:ext cx="8229600" cy="3810852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spcBef>
                <a:spcPts val="1000"/>
              </a:spcBef>
              <a:buSzPts val="1100"/>
              <a:buNone/>
            </a:pPr>
            <a:r>
              <a:rPr lang="en-ID" sz="2000" dirty="0"/>
              <a:t>Add in our previous web service a WHERE sentence to filter the movie title.</a:t>
            </a:r>
          </a:p>
          <a:p>
            <a:pPr marL="0" lvl="0" indent="0">
              <a:lnSpc>
                <a:spcPct val="120000"/>
              </a:lnSpc>
              <a:spcBef>
                <a:spcPts val="1000"/>
              </a:spcBef>
              <a:buSzPts val="1100"/>
              <a:buNone/>
            </a:pPr>
            <a:r>
              <a:rPr lang="en-ID" sz="2000" dirty="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ID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ID" sz="2000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cari</a:t>
            </a:r>
            <a:r>
              <a:rPr lang="en-ID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="%".$_POST['</a:t>
            </a:r>
            <a:r>
              <a:rPr lang="en-ID" sz="2000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cari</a:t>
            </a:r>
            <a:r>
              <a:rPr lang="en-ID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']."%"; </a:t>
            </a:r>
          </a:p>
          <a:p>
            <a:pPr marL="0" lvl="0" indent="0">
              <a:lnSpc>
                <a:spcPct val="120000"/>
              </a:lnSpc>
              <a:spcBef>
                <a:spcPts val="1000"/>
              </a:spcBef>
              <a:buSzPts val="1100"/>
              <a:buNone/>
            </a:pPr>
            <a:r>
              <a:rPr lang="en-ID" sz="2000" dirty="0">
                <a:latin typeface="Consolas"/>
                <a:ea typeface="Consolas"/>
                <a:cs typeface="Consolas"/>
                <a:sym typeface="Consolas"/>
              </a:rPr>
              <a:t>	$</a:t>
            </a:r>
            <a:r>
              <a:rPr lang="en-ID" sz="2000" dirty="0" err="1">
                <a:latin typeface="Consolas"/>
                <a:ea typeface="Consolas"/>
                <a:cs typeface="Consolas"/>
                <a:sym typeface="Consolas"/>
              </a:rPr>
              <a:t>sql</a:t>
            </a:r>
            <a:r>
              <a:rPr lang="en-ID" sz="2000" dirty="0">
                <a:latin typeface="Consolas"/>
                <a:ea typeface="Consolas"/>
                <a:cs typeface="Consolas"/>
                <a:sym typeface="Consolas"/>
              </a:rPr>
              <a:t> = "SELECT * FROM movie </a:t>
            </a:r>
            <a:r>
              <a:rPr lang="en-ID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where title like ? </a:t>
            </a:r>
            <a:r>
              <a:rPr lang="en-ID" sz="2000" dirty="0">
                <a:latin typeface="Consolas"/>
                <a:ea typeface="Consolas"/>
                <a:cs typeface="Consolas"/>
                <a:sym typeface="Consolas"/>
              </a:rPr>
              <a:t>";</a:t>
            </a:r>
          </a:p>
          <a:p>
            <a:pPr marL="0" lvl="0" indent="0">
              <a:lnSpc>
                <a:spcPct val="120000"/>
              </a:lnSpc>
              <a:spcBef>
                <a:spcPts val="1000"/>
              </a:spcBef>
              <a:buSzPts val="1100"/>
              <a:buNone/>
            </a:pPr>
            <a:r>
              <a:rPr lang="en-ID" sz="2000" dirty="0">
                <a:latin typeface="Consolas"/>
                <a:ea typeface="Consolas"/>
                <a:cs typeface="Consolas"/>
                <a:sym typeface="Consolas"/>
              </a:rPr>
              <a:t>	$</a:t>
            </a:r>
            <a:r>
              <a:rPr lang="en-ID" sz="2000" dirty="0" err="1">
                <a:latin typeface="Consolas"/>
                <a:ea typeface="Consolas"/>
                <a:cs typeface="Consolas"/>
                <a:sym typeface="Consolas"/>
              </a:rPr>
              <a:t>stmt</a:t>
            </a:r>
            <a:r>
              <a:rPr lang="en-ID" sz="2000" dirty="0">
                <a:latin typeface="Consolas"/>
                <a:ea typeface="Consolas"/>
                <a:cs typeface="Consolas"/>
                <a:sym typeface="Consolas"/>
              </a:rPr>
              <a:t> = $conn-&gt;prepare($</a:t>
            </a:r>
            <a:r>
              <a:rPr lang="en-ID" sz="2000" dirty="0" err="1">
                <a:latin typeface="Consolas"/>
                <a:ea typeface="Consolas"/>
                <a:cs typeface="Consolas"/>
                <a:sym typeface="Consolas"/>
              </a:rPr>
              <a:t>sql</a:t>
            </a:r>
            <a:r>
              <a:rPr lang="en-ID" sz="2000" dirty="0"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lvl="0" indent="0">
              <a:lnSpc>
                <a:spcPct val="120000"/>
              </a:lnSpc>
              <a:spcBef>
                <a:spcPts val="1000"/>
              </a:spcBef>
              <a:buSzPts val="1100"/>
              <a:buNone/>
            </a:pPr>
            <a:r>
              <a:rPr lang="en-ID" sz="2000" dirty="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ID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ID" sz="2000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stmt</a:t>
            </a:r>
            <a:r>
              <a:rPr lang="en-ID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lang="en-ID" sz="2000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bind_param</a:t>
            </a:r>
            <a:r>
              <a:rPr lang="en-ID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("s",$</a:t>
            </a:r>
            <a:r>
              <a:rPr lang="en-ID" sz="2000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cari</a:t>
            </a:r>
            <a:r>
              <a:rPr lang="en-ID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lvl="0" indent="0">
              <a:lnSpc>
                <a:spcPct val="120000"/>
              </a:lnSpc>
              <a:spcBef>
                <a:spcPts val="1000"/>
              </a:spcBef>
              <a:buSzPts val="1100"/>
              <a:buNone/>
            </a:pPr>
            <a:r>
              <a:rPr lang="en-ID" sz="2000" dirty="0">
                <a:latin typeface="Consolas"/>
                <a:ea typeface="Consolas"/>
                <a:cs typeface="Consolas"/>
                <a:sym typeface="Consolas"/>
              </a:rPr>
              <a:t>	$</a:t>
            </a:r>
            <a:r>
              <a:rPr lang="en-ID" sz="2000" dirty="0" err="1">
                <a:latin typeface="Consolas"/>
                <a:ea typeface="Consolas"/>
                <a:cs typeface="Consolas"/>
                <a:sym typeface="Consolas"/>
              </a:rPr>
              <a:t>stmt</a:t>
            </a:r>
            <a:r>
              <a:rPr lang="en-ID" sz="2000" dirty="0">
                <a:latin typeface="Consolas"/>
                <a:ea typeface="Consolas"/>
                <a:cs typeface="Consolas"/>
                <a:sym typeface="Consolas"/>
              </a:rPr>
              <a:t>-&gt;execute();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490D4A-FBC2-A646-9370-29A65AF0B7B4}"/>
              </a:ext>
            </a:extLst>
          </p:cNvPr>
          <p:cNvSpPr txBox="1"/>
          <p:nvPr/>
        </p:nvSpPr>
        <p:spPr>
          <a:xfrm>
            <a:off x="1563189" y="4359729"/>
            <a:ext cx="510322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make sure it run well. try it first with postman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6328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Add textbox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783771"/>
            <a:ext cx="8229600" cy="3810852"/>
          </a:xfrm>
        </p:spPr>
        <p:txBody>
          <a:bodyPr>
            <a:normAutofit fontScale="92500" lnSpcReduction="20000"/>
          </a:bodyPr>
          <a:lstStyle/>
          <a:p>
            <a:pPr marL="0" lvl="0" indent="0">
              <a:lnSpc>
                <a:spcPct val="120000"/>
              </a:lnSpc>
              <a:spcBef>
                <a:spcPts val="1000"/>
              </a:spcBef>
              <a:buSzPts val="1100"/>
              <a:buNone/>
            </a:pPr>
            <a:r>
              <a:rPr lang="en-ID" sz="2000" dirty="0"/>
              <a:t>Add a textbox for inputting filter text. When user press enter, it will request data to webservice.</a:t>
            </a:r>
          </a:p>
          <a:p>
            <a:pPr marL="0" lvl="0" indent="0">
              <a:lnSpc>
                <a:spcPct val="120000"/>
              </a:lnSpc>
              <a:spcBef>
                <a:spcPts val="1000"/>
              </a:spcBef>
              <a:buSzPts val="1100"/>
              <a:buNone/>
            </a:pPr>
            <a:endParaRPr lang="en-ID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D" sz="1600" dirty="0">
                <a:solidFill>
                  <a:srgbClr val="FF0000"/>
                </a:solidFill>
              </a:rPr>
              <a:t>	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TextFormField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</a:rPr>
              <a:t>      decoration: 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const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InputDecoration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</a:rPr>
              <a:t>        icon: Icon(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Icons.search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</a:rPr>
              <a:t>        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labelText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</a:rPr>
              <a:t>: '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Judul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mengandung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</a:rPr>
              <a:t> kata:',</a:t>
            </a:r>
          </a:p>
          <a:p>
            <a:pPr marL="0" indent="0">
              <a:buNone/>
            </a:pP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</a:rPr>
              <a:t>      ),</a:t>
            </a:r>
          </a:p>
          <a:p>
            <a:pPr marL="0" indent="0">
              <a:buNone/>
            </a:pP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</a:rPr>
              <a:t>      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onFieldSubmitted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</a:rPr>
              <a:t>: (value) {</a:t>
            </a:r>
          </a:p>
          <a:p>
            <a:pPr marL="0" indent="0">
              <a:buNone/>
            </a:pP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</a:rPr>
              <a:t>        _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txtcari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</a:rPr>
              <a:t> = value;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br>
              <a:rPr lang="en-ID" sz="1600" dirty="0">
                <a:solidFill>
                  <a:srgbClr val="FF0000"/>
                </a:solidFill>
              </a:rPr>
            </a:br>
            <a:r>
              <a:rPr lang="en-ID" sz="1600" dirty="0">
                <a:solidFill>
                  <a:srgbClr val="FF0000"/>
                </a:solidFill>
              </a:rPr>
              <a:t>                </a:t>
            </a:r>
            <a:r>
              <a:rPr lang="en-ID" sz="1600" dirty="0" err="1">
                <a:solidFill>
                  <a:srgbClr val="FF0000"/>
                </a:solidFill>
              </a:rPr>
              <a:t>PMs.clear</a:t>
            </a:r>
            <a:r>
              <a:rPr lang="en-ID" sz="1600" dirty="0">
                <a:solidFill>
                  <a:srgbClr val="FF0000"/>
                </a:solidFill>
              </a:rPr>
              <a:t>();</a:t>
            </a:r>
            <a:endParaRPr lang="en-ID" sz="16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</a:rPr>
              <a:t>        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bacaData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</a:rPr>
              <a:t>      },</a:t>
            </a:r>
          </a:p>
          <a:p>
            <a:pPr marL="0" indent="0">
              <a:buNone/>
            </a:pP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</a:rPr>
              <a:t>    ),</a:t>
            </a:r>
            <a:endParaRPr lang="en-ID"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6CB62-493A-7A48-A31D-C64F68202DC1}"/>
              </a:ext>
            </a:extLst>
          </p:cNvPr>
          <p:cNvSpPr txBox="1"/>
          <p:nvPr/>
        </p:nvSpPr>
        <p:spPr>
          <a:xfrm>
            <a:off x="5684808" y="1570008"/>
            <a:ext cx="264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Prepare local variable</a:t>
            </a:r>
          </a:p>
          <a:p>
            <a:r>
              <a:rPr lang="en-US" dirty="0">
                <a:solidFill>
                  <a:srgbClr val="FF0000"/>
                </a:solidFill>
              </a:rPr>
              <a:t>String _</a:t>
            </a:r>
            <a:r>
              <a:rPr lang="en-US" dirty="0" err="1">
                <a:solidFill>
                  <a:srgbClr val="FF0000"/>
                </a:solidFill>
              </a:rPr>
              <a:t>txtcari</a:t>
            </a:r>
            <a:r>
              <a:rPr lang="en-US" dirty="0">
                <a:solidFill>
                  <a:srgbClr val="FF0000"/>
                </a:solidFill>
              </a:rPr>
              <a:t>='';</a:t>
            </a:r>
          </a:p>
        </p:txBody>
      </p:sp>
    </p:spTree>
    <p:extLst>
      <p:ext uri="{BB962C8B-B14F-4D97-AF65-F5344CB8AC3E}">
        <p14:creationId xmlns:p14="http://schemas.microsoft.com/office/powerpoint/2010/main" val="1928967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Update </a:t>
            </a:r>
            <a:r>
              <a:rPr lang="en-US" sz="3600" b="1" dirty="0" err="1">
                <a:solidFill>
                  <a:srgbClr val="000090"/>
                </a:solidFill>
              </a:rPr>
              <a:t>bacadata</a:t>
            </a:r>
            <a:endParaRPr lang="en-US" sz="3600" b="1" dirty="0">
              <a:solidFill>
                <a:srgbClr val="00009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783771"/>
            <a:ext cx="2555966" cy="3810852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spcBef>
                <a:spcPts val="1000"/>
              </a:spcBef>
              <a:buSzPts val="1100"/>
              <a:buNone/>
            </a:pPr>
            <a:r>
              <a:rPr lang="en-ID" sz="2000" dirty="0"/>
              <a:t>Update </a:t>
            </a:r>
            <a:r>
              <a:rPr lang="en-ID" sz="2000" dirty="0" err="1"/>
              <a:t>bacadata</a:t>
            </a:r>
            <a:r>
              <a:rPr lang="en-ID" sz="2000" dirty="0"/>
              <a:t> so it can handle if the API return no data because of the filter</a:t>
            </a:r>
            <a:endParaRPr lang="en-ID"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F48973-1521-8042-B554-C7706D6E9268}"/>
              </a:ext>
            </a:extLst>
          </p:cNvPr>
          <p:cNvSpPr txBox="1"/>
          <p:nvPr/>
        </p:nvSpPr>
        <p:spPr>
          <a:xfrm>
            <a:off x="4572000" y="160338"/>
            <a:ext cx="4650376" cy="461664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ID" sz="1400" dirty="0">
              <a:solidFill>
                <a:srgbClr val="FF0000"/>
              </a:solidFill>
            </a:endParaRPr>
          </a:p>
          <a:p>
            <a:r>
              <a:rPr lang="en-ID" sz="1400" dirty="0" err="1">
                <a:solidFill>
                  <a:srgbClr val="FF0000"/>
                </a:solidFill>
              </a:rPr>
              <a:t>bacaData</a:t>
            </a:r>
            <a:r>
              <a:rPr lang="en-ID" sz="1400" dirty="0">
                <a:solidFill>
                  <a:srgbClr val="FF0000"/>
                </a:solidFill>
              </a:rPr>
              <a:t>() {</a:t>
            </a:r>
          </a:p>
          <a:p>
            <a:r>
              <a:rPr lang="en-ID" sz="1400" dirty="0">
                <a:solidFill>
                  <a:srgbClr val="FF0000"/>
                </a:solidFill>
              </a:rPr>
              <a:t>    Future&lt;String&gt; data = </a:t>
            </a:r>
            <a:r>
              <a:rPr lang="en-ID" sz="1400" dirty="0" err="1">
                <a:solidFill>
                  <a:srgbClr val="FF0000"/>
                </a:solidFill>
              </a:rPr>
              <a:t>fetchData</a:t>
            </a:r>
            <a:r>
              <a:rPr lang="en-ID" sz="1400" dirty="0">
                <a:solidFill>
                  <a:srgbClr val="FF0000"/>
                </a:solidFill>
              </a:rPr>
              <a:t>();</a:t>
            </a:r>
          </a:p>
          <a:p>
            <a:r>
              <a:rPr lang="en-ID" sz="1400" dirty="0">
                <a:solidFill>
                  <a:srgbClr val="FF0000"/>
                </a:solidFill>
              </a:rPr>
              <a:t>    </a:t>
            </a:r>
            <a:r>
              <a:rPr lang="en-ID" sz="1400" dirty="0" err="1">
                <a:solidFill>
                  <a:srgbClr val="FF0000"/>
                </a:solidFill>
              </a:rPr>
              <a:t>data.then</a:t>
            </a:r>
            <a:r>
              <a:rPr lang="en-ID" sz="1400" dirty="0">
                <a:solidFill>
                  <a:srgbClr val="FF0000"/>
                </a:solidFill>
              </a:rPr>
              <a:t>((value) {</a:t>
            </a:r>
          </a:p>
          <a:p>
            <a:r>
              <a:rPr lang="en-ID" sz="1400" dirty="0">
                <a:solidFill>
                  <a:srgbClr val="FF0000"/>
                </a:solidFill>
              </a:rPr>
              <a:t>      Map json = </a:t>
            </a:r>
            <a:r>
              <a:rPr lang="en-ID" sz="1400" dirty="0" err="1">
                <a:solidFill>
                  <a:srgbClr val="FF0000"/>
                </a:solidFill>
              </a:rPr>
              <a:t>jsonDecode</a:t>
            </a:r>
            <a:r>
              <a:rPr lang="en-ID" sz="1400" dirty="0">
                <a:solidFill>
                  <a:srgbClr val="FF0000"/>
                </a:solidFill>
              </a:rPr>
              <a:t>(value);</a:t>
            </a:r>
          </a:p>
          <a:p>
            <a:r>
              <a:rPr lang="en-ID" sz="1400" dirty="0">
                <a:solidFill>
                  <a:srgbClr val="FF0000"/>
                </a:solidFill>
              </a:rPr>
              <a:t>      if(json['result']=='success')</a:t>
            </a:r>
          </a:p>
          <a:p>
            <a:r>
              <a:rPr lang="en-ID" sz="1400" dirty="0">
                <a:solidFill>
                  <a:srgbClr val="FF0000"/>
                </a:solidFill>
              </a:rPr>
              <a:t>      {</a:t>
            </a:r>
          </a:p>
          <a:p>
            <a:r>
              <a:rPr lang="en-ID" sz="1400" dirty="0">
                <a:solidFill>
                  <a:srgbClr val="FF0000"/>
                </a:solidFill>
              </a:rPr>
              <a:t>      for (var mov in json['data']) {</a:t>
            </a:r>
          </a:p>
          <a:p>
            <a:r>
              <a:rPr lang="en-ID" sz="1400" dirty="0">
                <a:solidFill>
                  <a:srgbClr val="FF0000"/>
                </a:solidFill>
              </a:rPr>
              <a:t>        </a:t>
            </a:r>
            <a:r>
              <a:rPr lang="en-ID" sz="1400" dirty="0" err="1">
                <a:solidFill>
                  <a:srgbClr val="FF0000"/>
                </a:solidFill>
              </a:rPr>
              <a:t>PopMovie</a:t>
            </a:r>
            <a:r>
              <a:rPr lang="en-ID" sz="1400" dirty="0">
                <a:solidFill>
                  <a:srgbClr val="FF0000"/>
                </a:solidFill>
              </a:rPr>
              <a:t> pm = </a:t>
            </a:r>
            <a:r>
              <a:rPr lang="en-ID" sz="1400" dirty="0" err="1">
                <a:solidFill>
                  <a:srgbClr val="FF0000"/>
                </a:solidFill>
              </a:rPr>
              <a:t>PopMovie.fromJson</a:t>
            </a:r>
            <a:r>
              <a:rPr lang="en-ID" sz="1400" dirty="0">
                <a:solidFill>
                  <a:srgbClr val="FF0000"/>
                </a:solidFill>
              </a:rPr>
              <a:t>(mov);</a:t>
            </a:r>
          </a:p>
          <a:p>
            <a:r>
              <a:rPr lang="en-ID" sz="1400" dirty="0">
                <a:solidFill>
                  <a:srgbClr val="FF0000"/>
                </a:solidFill>
              </a:rPr>
              <a:t>        </a:t>
            </a:r>
            <a:r>
              <a:rPr lang="en-ID" sz="1400" dirty="0" err="1">
                <a:solidFill>
                  <a:srgbClr val="FF0000"/>
                </a:solidFill>
              </a:rPr>
              <a:t>PMs.add</a:t>
            </a:r>
            <a:r>
              <a:rPr lang="en-ID" sz="1400" dirty="0">
                <a:solidFill>
                  <a:srgbClr val="FF0000"/>
                </a:solidFill>
              </a:rPr>
              <a:t>(pm);</a:t>
            </a:r>
          </a:p>
          <a:p>
            <a:r>
              <a:rPr lang="en-ID" sz="1400" dirty="0">
                <a:solidFill>
                  <a:srgbClr val="FF0000"/>
                </a:solidFill>
              </a:rPr>
              <a:t>      }</a:t>
            </a:r>
          </a:p>
          <a:p>
            <a:r>
              <a:rPr lang="en-ID" sz="1400" dirty="0">
                <a:solidFill>
                  <a:srgbClr val="FF0000"/>
                </a:solidFill>
              </a:rPr>
              <a:t>     </a:t>
            </a:r>
          </a:p>
          <a:p>
            <a:r>
              <a:rPr lang="en-ID" sz="1400" dirty="0">
                <a:solidFill>
                  <a:srgbClr val="FF0000"/>
                </a:solidFill>
              </a:rPr>
              <a:t>      }</a:t>
            </a:r>
          </a:p>
          <a:p>
            <a:r>
              <a:rPr lang="en-ID" sz="1400" dirty="0">
                <a:solidFill>
                  <a:srgbClr val="FF0000"/>
                </a:solidFill>
              </a:rPr>
              <a:t>      else</a:t>
            </a:r>
          </a:p>
          <a:p>
            <a:r>
              <a:rPr lang="en-ID" sz="1400" dirty="0">
                <a:solidFill>
                  <a:srgbClr val="FF0000"/>
                </a:solidFill>
              </a:rPr>
              <a:t>      {</a:t>
            </a:r>
          </a:p>
          <a:p>
            <a:r>
              <a:rPr lang="en-ID" sz="1400" dirty="0">
                <a:solidFill>
                  <a:srgbClr val="FF0000"/>
                </a:solidFill>
              </a:rPr>
              <a:t>        </a:t>
            </a:r>
            <a:r>
              <a:rPr lang="en-ID" sz="1400" dirty="0" err="1">
                <a:solidFill>
                  <a:srgbClr val="FF0000"/>
                </a:solidFill>
              </a:rPr>
              <a:t>PMs.clear</a:t>
            </a:r>
            <a:r>
              <a:rPr lang="en-ID" sz="1400" dirty="0">
                <a:solidFill>
                  <a:srgbClr val="FF0000"/>
                </a:solidFill>
              </a:rPr>
              <a:t>();</a:t>
            </a:r>
          </a:p>
          <a:p>
            <a:r>
              <a:rPr lang="en-ID" sz="1400" dirty="0">
                <a:solidFill>
                  <a:srgbClr val="FF0000"/>
                </a:solidFill>
              </a:rPr>
              <a:t>      }</a:t>
            </a:r>
          </a:p>
          <a:p>
            <a:r>
              <a:rPr lang="en-ID" sz="1400" dirty="0">
                <a:solidFill>
                  <a:srgbClr val="FF0000"/>
                </a:solidFill>
              </a:rPr>
              <a:t>      </a:t>
            </a:r>
            <a:r>
              <a:rPr lang="en-ID" sz="1400" dirty="0" err="1">
                <a:solidFill>
                  <a:srgbClr val="FF0000"/>
                </a:solidFill>
              </a:rPr>
              <a:t>setState</a:t>
            </a:r>
            <a:r>
              <a:rPr lang="en-ID" sz="1400" dirty="0">
                <a:solidFill>
                  <a:srgbClr val="FF0000"/>
                </a:solidFill>
              </a:rPr>
              <a:t>(() {</a:t>
            </a:r>
          </a:p>
          <a:p>
            <a:r>
              <a:rPr lang="en-ID" sz="1400" dirty="0">
                <a:solidFill>
                  <a:srgbClr val="FF0000"/>
                </a:solidFill>
              </a:rPr>
              <a:t>      });</a:t>
            </a:r>
          </a:p>
          <a:p>
            <a:r>
              <a:rPr lang="en-ID" sz="1400" dirty="0">
                <a:solidFill>
                  <a:srgbClr val="FF0000"/>
                </a:solidFill>
              </a:rPr>
              <a:t>    });</a:t>
            </a:r>
          </a:p>
          <a:p>
            <a:r>
              <a:rPr lang="en-ID" sz="1400" dirty="0">
                <a:solidFill>
                  <a:srgbClr val="FF0000"/>
                </a:solidFill>
              </a:rPr>
              <a:t>  }</a:t>
            </a:r>
            <a:endParaRPr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446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Update </a:t>
            </a:r>
            <a:r>
              <a:rPr lang="en-US" sz="3600" b="1" dirty="0" err="1">
                <a:solidFill>
                  <a:srgbClr val="000090"/>
                </a:solidFill>
              </a:rPr>
              <a:t>fetchdata</a:t>
            </a:r>
            <a:r>
              <a:rPr lang="en-US" sz="3600" b="1" dirty="0">
                <a:solidFill>
                  <a:srgbClr val="000090"/>
                </a:solidFill>
              </a:rPr>
              <a:t> and interface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783771"/>
            <a:ext cx="8229600" cy="2095590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spcBef>
                <a:spcPts val="1000"/>
              </a:spcBef>
              <a:buSzPts val="1100"/>
              <a:buNone/>
            </a:pPr>
            <a:r>
              <a:rPr lang="en-ID" sz="2000" dirty="0">
                <a:latin typeface="+mj-lt"/>
                <a:ea typeface="Consolas"/>
                <a:cs typeface="Consolas"/>
                <a:sym typeface="Consolas"/>
              </a:rPr>
              <a:t>In </a:t>
            </a:r>
            <a:r>
              <a:rPr lang="en-ID" sz="2000" dirty="0" err="1">
                <a:latin typeface="+mj-lt"/>
                <a:ea typeface="Consolas"/>
                <a:cs typeface="Consolas"/>
                <a:sym typeface="Consolas"/>
              </a:rPr>
              <a:t>fetchdata</a:t>
            </a:r>
            <a:r>
              <a:rPr lang="en-ID" sz="2000" dirty="0">
                <a:latin typeface="+mj-lt"/>
                <a:ea typeface="Consolas"/>
                <a:cs typeface="Consolas"/>
                <a:sym typeface="Consolas"/>
              </a:rPr>
              <a:t> change </a:t>
            </a:r>
            <a:r>
              <a:rPr lang="en-ID" sz="2000" dirty="0" err="1">
                <a:latin typeface="+mj-lt"/>
                <a:ea typeface="Consolas"/>
                <a:cs typeface="Consolas"/>
                <a:sym typeface="Consolas"/>
              </a:rPr>
              <a:t>http.get</a:t>
            </a:r>
            <a:r>
              <a:rPr lang="en-ID" sz="2000" dirty="0">
                <a:latin typeface="+mj-lt"/>
                <a:ea typeface="Consolas"/>
                <a:cs typeface="Consolas"/>
                <a:sym typeface="Consolas"/>
              </a:rPr>
              <a:t> to </a:t>
            </a:r>
            <a:r>
              <a:rPr lang="en-ID" sz="2000" dirty="0" err="1">
                <a:latin typeface="+mj-lt"/>
                <a:ea typeface="Consolas"/>
                <a:cs typeface="Consolas"/>
                <a:sym typeface="Consolas"/>
              </a:rPr>
              <a:t>http.post</a:t>
            </a:r>
            <a:r>
              <a:rPr lang="en-ID" sz="2000" dirty="0">
                <a:latin typeface="+mj-lt"/>
                <a:ea typeface="Consolas"/>
                <a:cs typeface="Consolas"/>
                <a:sym typeface="Consolas"/>
              </a:rPr>
              <a:t>, and add the parameter.</a:t>
            </a:r>
          </a:p>
          <a:p>
            <a:pPr marL="0" indent="0">
              <a:buNone/>
            </a:pPr>
            <a:r>
              <a:rPr lang="en-ID" sz="1600" dirty="0">
                <a:latin typeface="Consolas" panose="020B0609020204030204" pitchFamily="49" charset="0"/>
              </a:rPr>
              <a:t>Future&lt;String&gt; </a:t>
            </a:r>
            <a:r>
              <a:rPr lang="en-ID" sz="1600" dirty="0" err="1">
                <a:latin typeface="Consolas" panose="020B0609020204030204" pitchFamily="49" charset="0"/>
              </a:rPr>
              <a:t>fetchData</a:t>
            </a:r>
            <a:r>
              <a:rPr lang="en-ID" sz="1600" dirty="0">
                <a:latin typeface="Consolas" panose="020B0609020204030204" pitchFamily="49" charset="0"/>
              </a:rPr>
              <a:t>() async {</a:t>
            </a:r>
          </a:p>
          <a:p>
            <a:pPr marL="0" indent="0">
              <a:buNone/>
            </a:pPr>
            <a:r>
              <a:rPr lang="en-ID" sz="1600" dirty="0">
                <a:latin typeface="Consolas" panose="020B0609020204030204" pitchFamily="49" charset="0"/>
              </a:rPr>
              <a:t>  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</a:rPr>
              <a:t>final response = await 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http.post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Uri.parse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</a:rPr>
              <a:t>("https://ubaya.xyz/flutter/[NRP]/movielist.php"),body: {'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cari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</a:rPr>
              <a:t>': _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txtcari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09CBE-0BD5-F84A-9A1D-C8D603692AE0}"/>
              </a:ext>
            </a:extLst>
          </p:cNvPr>
          <p:cNvSpPr txBox="1"/>
          <p:nvPr/>
        </p:nvSpPr>
        <p:spPr>
          <a:xfrm>
            <a:off x="557349" y="3735560"/>
            <a:ext cx="46503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PMs.length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&gt;0</a:t>
            </a:r>
          </a:p>
          <a:p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DaftarPopMovie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(PMs)</a:t>
            </a:r>
          </a:p>
          <a:p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:Text('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tidak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D" sz="1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ada</a:t>
            </a:r>
            <a:r>
              <a:rPr lang="en-ID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data')</a:t>
            </a:r>
            <a:endParaRPr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9E7E51-67DC-934F-8D72-FE2B82D745DB}"/>
              </a:ext>
            </a:extLst>
          </p:cNvPr>
          <p:cNvSpPr txBox="1"/>
          <p:nvPr/>
        </p:nvSpPr>
        <p:spPr>
          <a:xfrm>
            <a:off x="457200" y="3243087"/>
            <a:ext cx="5869576" cy="39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ct val="120000"/>
              </a:lnSpc>
              <a:spcBef>
                <a:spcPts val="1000"/>
              </a:spcBef>
              <a:buSzPts val="1100"/>
              <a:buNone/>
            </a:pPr>
            <a:r>
              <a:rPr lang="en-ID" sz="1800" dirty="0">
                <a:latin typeface="+mj-lt"/>
                <a:ea typeface="Consolas"/>
                <a:cs typeface="Consolas"/>
                <a:sym typeface="Consolas"/>
              </a:rPr>
              <a:t>If there is no data, we will show an information text.</a:t>
            </a:r>
            <a:endParaRPr lang="en-ID" sz="18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04327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76943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>
                <a:solidFill>
                  <a:srgbClr val="000090"/>
                </a:solidFill>
              </a:rPr>
              <a:t>Check the result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576943"/>
            <a:ext cx="7336971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8" name="AutoShape 4" descr="Google's Flutter framework spreads its wings and goes multi-platform |  TechCrun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783771"/>
            <a:ext cx="8229600" cy="3810852"/>
          </a:xfrm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spcBef>
                <a:spcPts val="1000"/>
              </a:spcBef>
              <a:buSzPts val="1100"/>
              <a:buNone/>
            </a:pPr>
            <a:r>
              <a:rPr lang="en-ID" sz="2000" dirty="0"/>
              <a:t>Run and do several filtering with different keyword</a:t>
            </a:r>
          </a:p>
          <a:p>
            <a:pPr marL="0" lvl="0" indent="0">
              <a:lnSpc>
                <a:spcPct val="120000"/>
              </a:lnSpc>
              <a:spcBef>
                <a:spcPts val="1000"/>
              </a:spcBef>
              <a:buSzPts val="1100"/>
              <a:buNone/>
            </a:pPr>
            <a:endParaRPr lang="en-ID" sz="1600" dirty="0"/>
          </a:p>
          <a:p>
            <a:pPr marL="0" lvl="0" indent="0">
              <a:lnSpc>
                <a:spcPct val="120000"/>
              </a:lnSpc>
              <a:spcBef>
                <a:spcPts val="1000"/>
              </a:spcBef>
              <a:buSzPts val="1100"/>
              <a:buNone/>
            </a:pPr>
            <a:endParaRPr lang="en-ID"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426CE-28EC-5B43-B02B-638D3651B6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053" y="1242202"/>
            <a:ext cx="1750293" cy="36252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8AA35A-A0DA-8F41-89E2-ACF72320E5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1380" y="1214809"/>
            <a:ext cx="1763518" cy="365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21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7544" y="2180036"/>
            <a:ext cx="5424055" cy="752509"/>
          </a:xfrm>
        </p:spPr>
        <p:txBody>
          <a:bodyPr>
            <a:noAutofit/>
          </a:bodyPr>
          <a:lstStyle/>
          <a:p>
            <a:pPr algn="l"/>
            <a:r>
              <a:rPr lang="en-US" sz="5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Login Handling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27907" y="2012758"/>
            <a:ext cx="1789545" cy="1391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199896410"/>
      </p:ext>
    </p:extLst>
  </p:cSld>
  <p:clrMapOvr>
    <a:masterClrMapping/>
  </p:clrMapOvr>
</p:sld>
</file>

<file path=ppt/theme/theme1.xml><?xml version="1.0" encoding="utf-8"?>
<a:theme xmlns:a="http://schemas.openxmlformats.org/drawingml/2006/main" name="Informatik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c1d0b2c-b291-488c-b9ea-555b90e90dd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DBB0EA5517DF4B873B215CB2C55DE6" ma:contentTypeVersion="9" ma:contentTypeDescription="Create a new document." ma:contentTypeScope="" ma:versionID="51f779b7b893cf6f3ca6b8ee7e4debec">
  <xsd:schema xmlns:xsd="http://www.w3.org/2001/XMLSchema" xmlns:xs="http://www.w3.org/2001/XMLSchema" xmlns:p="http://schemas.microsoft.com/office/2006/metadata/properties" xmlns:ns3="8c1d0b2c-b291-488c-b9ea-555b90e90dd0" xmlns:ns4="0ce56259-bc12-439c-b989-b992e1b68cdd" targetNamespace="http://schemas.microsoft.com/office/2006/metadata/properties" ma:root="true" ma:fieldsID="0f8f486a0de5d80aecdaff76f0c6000d" ns3:_="" ns4:_="">
    <xsd:import namespace="8c1d0b2c-b291-488c-b9ea-555b90e90dd0"/>
    <xsd:import namespace="0ce56259-bc12-439c-b989-b992e1b68cd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1d0b2c-b291-488c-b9ea-555b90e90d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e56259-bc12-439c-b989-b992e1b68cd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purl.org/dc/terms/"/>
    <ds:schemaRef ds:uri="http://schemas.microsoft.com/office/infopath/2007/PartnerControls"/>
    <ds:schemaRef ds:uri="http://schemas.microsoft.com/office/2006/metadata/properties"/>
    <ds:schemaRef ds:uri="8c1d0b2c-b291-488c-b9ea-555b90e90dd0"/>
    <ds:schemaRef ds:uri="http://schemas.microsoft.com/office/2006/documentManagement/types"/>
    <ds:schemaRef ds:uri="http://www.w3.org/XML/1998/namespace"/>
    <ds:schemaRef ds:uri="0ce56259-bc12-439c-b989-b992e1b68cdd"/>
    <ds:schemaRef ds:uri="http://purl.org/dc/dcmitype/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6A5B0E-2929-42EB-9FA0-8D8B2F129F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1d0b2c-b291-488c-b9ea-555b90e90dd0"/>
    <ds:schemaRef ds:uri="0ce56259-bc12-439c-b989-b992e1b68c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Informatika.potx</Template>
  <TotalTime>32492</TotalTime>
  <Words>2295</Words>
  <Application>Microsoft Office PowerPoint</Application>
  <PresentationFormat>On-screen Show (16:9)</PresentationFormat>
  <Paragraphs>298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Informatika</vt:lpstr>
      <vt:lpstr>Web Service and Database Handling part 2  parameters and Nested JSON</vt:lpstr>
      <vt:lpstr>Parameterized web service</vt:lpstr>
      <vt:lpstr>Parameterized Web Service</vt:lpstr>
      <vt:lpstr>Update web service</vt:lpstr>
      <vt:lpstr>Add textbox</vt:lpstr>
      <vt:lpstr>Update bacadata</vt:lpstr>
      <vt:lpstr>Update fetchdata and interface</vt:lpstr>
      <vt:lpstr>Check the result</vt:lpstr>
      <vt:lpstr>Login Handling</vt:lpstr>
      <vt:lpstr>PowerPoint Presentation</vt:lpstr>
      <vt:lpstr>PowerPoint Presentation</vt:lpstr>
      <vt:lpstr>PowerPoint Presentation</vt:lpstr>
      <vt:lpstr>Update onclick login</vt:lpstr>
      <vt:lpstr>MOVIE DETAIL</vt:lpstr>
      <vt:lpstr>Movie Detail</vt:lpstr>
      <vt:lpstr>Web Service detailmovie.php</vt:lpstr>
      <vt:lpstr>Check Web Service</vt:lpstr>
      <vt:lpstr>Page detailpop.dart</vt:lpstr>
      <vt:lpstr>Calling DetailPop</vt:lpstr>
      <vt:lpstr>Fix DetailPop</vt:lpstr>
      <vt:lpstr>Fix Page DetailPop (2)</vt:lpstr>
      <vt:lpstr>Fix Page DetailPop (3)</vt:lpstr>
      <vt:lpstr>Fix Page DetailPop (4)</vt:lpstr>
      <vt:lpstr>NESTED JSON</vt:lpstr>
      <vt:lpstr>Why nested JSON</vt:lpstr>
      <vt:lpstr>Web Service preparation</vt:lpstr>
      <vt:lpstr>Update Class PopMovie</vt:lpstr>
      <vt:lpstr>Update tampilData</vt:lpstr>
      <vt:lpstr>Exercise</vt:lpstr>
      <vt:lpstr>Exercise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Fikri Baharuddin</cp:lastModifiedBy>
  <cp:revision>1097</cp:revision>
  <dcterms:created xsi:type="dcterms:W3CDTF">2010-04-12T23:12:02Z</dcterms:created>
  <dcterms:modified xsi:type="dcterms:W3CDTF">2025-05-15T03:00:24Z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0x0101004CDBB0EA5517DF4B873B215CB2C55DE6</vt:lpwstr>
  </property>
</Properties>
</file>